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2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31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80"/>
  </p:notesMasterIdLst>
  <p:sldIdLst>
    <p:sldId id="296" r:id="rId3"/>
    <p:sldId id="257" r:id="rId4"/>
    <p:sldId id="258" r:id="rId5"/>
    <p:sldId id="259" r:id="rId6"/>
    <p:sldId id="29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323" r:id="rId22"/>
    <p:sldId id="330" r:id="rId23"/>
    <p:sldId id="325" r:id="rId24"/>
    <p:sldId id="326" r:id="rId25"/>
    <p:sldId id="327" r:id="rId26"/>
    <p:sldId id="328" r:id="rId27"/>
    <p:sldId id="329" r:id="rId28"/>
    <p:sldId id="298" r:id="rId29"/>
    <p:sldId id="299" r:id="rId30"/>
    <p:sldId id="300" r:id="rId31"/>
    <p:sldId id="302" r:id="rId32"/>
    <p:sldId id="303" r:id="rId33"/>
    <p:sldId id="304" r:id="rId34"/>
    <p:sldId id="301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6" r:id="rId45"/>
    <p:sldId id="314" r:id="rId46"/>
    <p:sldId id="318" r:id="rId47"/>
    <p:sldId id="319" r:id="rId48"/>
    <p:sldId id="322" r:id="rId49"/>
    <p:sldId id="364" r:id="rId50"/>
    <p:sldId id="320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33" r:id="rId62"/>
    <p:sldId id="334" r:id="rId63"/>
    <p:sldId id="321" r:id="rId64"/>
    <p:sldId id="336" r:id="rId65"/>
    <p:sldId id="337" r:id="rId66"/>
    <p:sldId id="338" r:id="rId67"/>
    <p:sldId id="339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1" r:id="rId78"/>
    <p:sldId id="350" r:id="rId7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customXml" Target="../customXml/item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86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ustomXml" Target="../customXml/item3.xml"/><Relationship Id="rId61" Type="http://schemas.openxmlformats.org/officeDocument/2006/relationships/slide" Target="slides/slide59.xml"/><Relationship Id="rId8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9011D-0BBD-4D56-A0A7-8658BBD1D5FA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E2CF3-BBB1-4F53-B0D6-5ED0AF457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8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12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0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8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93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4277" y="20827"/>
            <a:ext cx="6235445" cy="1367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540" y="1189989"/>
            <a:ext cx="8338820" cy="4758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365490" y="6079490"/>
            <a:ext cx="778510" cy="778510"/>
          </a:xfrm>
          <a:custGeom>
            <a:avLst/>
            <a:gdLst/>
            <a:ahLst/>
            <a:cxnLst/>
            <a:rect l="l" t="t" r="r" b="b"/>
            <a:pathLst>
              <a:path w="778509" h="778509">
                <a:moveTo>
                  <a:pt x="778509" y="0"/>
                </a:moveTo>
                <a:lnTo>
                  <a:pt x="0" y="778510"/>
                </a:lnTo>
                <a:lnTo>
                  <a:pt x="156803" y="778510"/>
                </a:lnTo>
                <a:lnTo>
                  <a:pt x="778509" y="156704"/>
                </a:lnTo>
                <a:lnTo>
                  <a:pt x="778509" y="0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8210549" y="5924550"/>
            <a:ext cx="933450" cy="933450"/>
          </a:xfrm>
          <a:custGeom>
            <a:avLst/>
            <a:gdLst/>
            <a:ahLst/>
            <a:cxnLst/>
            <a:rect l="l" t="t" r="r" b="b"/>
            <a:pathLst>
              <a:path w="933450" h="933450">
                <a:moveTo>
                  <a:pt x="933450" y="0"/>
                </a:moveTo>
                <a:lnTo>
                  <a:pt x="0" y="933450"/>
                </a:lnTo>
                <a:lnTo>
                  <a:pt x="154940" y="933450"/>
                </a:lnTo>
                <a:lnTo>
                  <a:pt x="933450" y="154940"/>
                </a:lnTo>
                <a:lnTo>
                  <a:pt x="933450" y="0"/>
                </a:lnTo>
                <a:close/>
              </a:path>
            </a:pathLst>
          </a:custGeom>
          <a:solidFill>
            <a:srgbClr val="FAFA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8055609" y="5769609"/>
            <a:ext cx="1088390" cy="1088390"/>
          </a:xfrm>
          <a:custGeom>
            <a:avLst/>
            <a:gdLst/>
            <a:ahLst/>
            <a:cxnLst/>
            <a:rect l="l" t="t" r="r" b="b"/>
            <a:pathLst>
              <a:path w="1088390" h="1088390">
                <a:moveTo>
                  <a:pt x="1088389" y="0"/>
                </a:moveTo>
                <a:lnTo>
                  <a:pt x="0" y="1088389"/>
                </a:lnTo>
                <a:lnTo>
                  <a:pt x="154939" y="1088389"/>
                </a:lnTo>
                <a:lnTo>
                  <a:pt x="1088389" y="154939"/>
                </a:lnTo>
                <a:lnTo>
                  <a:pt x="1088389" y="0"/>
                </a:lnTo>
                <a:close/>
              </a:path>
            </a:pathLst>
          </a:custGeom>
          <a:solidFill>
            <a:srgbClr val="F9F9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7900042" y="5613845"/>
            <a:ext cx="1243965" cy="1244600"/>
          </a:xfrm>
          <a:custGeom>
            <a:avLst/>
            <a:gdLst/>
            <a:ahLst/>
            <a:cxnLst/>
            <a:rect l="l" t="t" r="r" b="b"/>
            <a:pathLst>
              <a:path w="1243965" h="1244600">
                <a:moveTo>
                  <a:pt x="1243957" y="0"/>
                </a:moveTo>
                <a:lnTo>
                  <a:pt x="0" y="1244154"/>
                </a:lnTo>
                <a:lnTo>
                  <a:pt x="155567" y="1244154"/>
                </a:lnTo>
                <a:lnTo>
                  <a:pt x="1243957" y="155764"/>
                </a:lnTo>
                <a:lnTo>
                  <a:pt x="1243957" y="0"/>
                </a:lnTo>
                <a:close/>
              </a:path>
            </a:pathLst>
          </a:custGeom>
          <a:solidFill>
            <a:srgbClr val="F8F8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7745730" y="5459729"/>
            <a:ext cx="1398270" cy="1398270"/>
          </a:xfrm>
          <a:custGeom>
            <a:avLst/>
            <a:gdLst/>
            <a:ahLst/>
            <a:cxnLst/>
            <a:rect l="l" t="t" r="r" b="b"/>
            <a:pathLst>
              <a:path w="1398270" h="1398270">
                <a:moveTo>
                  <a:pt x="1398270" y="0"/>
                </a:moveTo>
                <a:lnTo>
                  <a:pt x="0" y="1398270"/>
                </a:lnTo>
                <a:lnTo>
                  <a:pt x="154312" y="1398270"/>
                </a:lnTo>
                <a:lnTo>
                  <a:pt x="1398270" y="154115"/>
                </a:lnTo>
                <a:lnTo>
                  <a:pt x="1398270" y="0"/>
                </a:lnTo>
                <a:close/>
              </a:path>
            </a:pathLst>
          </a:custGeom>
          <a:solidFill>
            <a:srgbClr val="F7F7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bg object 21"/>
          <p:cNvSpPr/>
          <p:nvPr/>
        </p:nvSpPr>
        <p:spPr>
          <a:xfrm>
            <a:off x="7588249" y="5302250"/>
            <a:ext cx="1555750" cy="1555750"/>
          </a:xfrm>
          <a:custGeom>
            <a:avLst/>
            <a:gdLst/>
            <a:ahLst/>
            <a:cxnLst/>
            <a:rect l="l" t="t" r="r" b="b"/>
            <a:pathLst>
              <a:path w="1555750" h="1555750">
                <a:moveTo>
                  <a:pt x="1555750" y="0"/>
                </a:moveTo>
                <a:lnTo>
                  <a:pt x="0" y="1555750"/>
                </a:lnTo>
                <a:lnTo>
                  <a:pt x="157479" y="1555750"/>
                </a:lnTo>
                <a:lnTo>
                  <a:pt x="1555750" y="157480"/>
                </a:lnTo>
                <a:lnTo>
                  <a:pt x="1555750" y="0"/>
                </a:lnTo>
                <a:close/>
              </a:path>
            </a:pathLst>
          </a:custGeom>
          <a:solidFill>
            <a:srgbClr val="F6F6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2" name="bg object 22"/>
          <p:cNvSpPr/>
          <p:nvPr/>
        </p:nvSpPr>
        <p:spPr>
          <a:xfrm>
            <a:off x="7433309" y="5147309"/>
            <a:ext cx="1710689" cy="1710689"/>
          </a:xfrm>
          <a:custGeom>
            <a:avLst/>
            <a:gdLst/>
            <a:ahLst/>
            <a:cxnLst/>
            <a:rect l="l" t="t" r="r" b="b"/>
            <a:pathLst>
              <a:path w="1710689" h="1710690">
                <a:moveTo>
                  <a:pt x="1710689" y="0"/>
                </a:moveTo>
                <a:lnTo>
                  <a:pt x="0" y="1710689"/>
                </a:lnTo>
                <a:lnTo>
                  <a:pt x="154939" y="1710689"/>
                </a:lnTo>
                <a:lnTo>
                  <a:pt x="1710689" y="154939"/>
                </a:lnTo>
                <a:lnTo>
                  <a:pt x="1710689" y="0"/>
                </a:lnTo>
                <a:close/>
              </a:path>
            </a:pathLst>
          </a:custGeom>
          <a:solidFill>
            <a:srgbClr val="F5F5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3" name="bg object 23"/>
          <p:cNvSpPr/>
          <p:nvPr/>
        </p:nvSpPr>
        <p:spPr>
          <a:xfrm>
            <a:off x="7278369" y="4992370"/>
            <a:ext cx="1865630" cy="1865630"/>
          </a:xfrm>
          <a:custGeom>
            <a:avLst/>
            <a:gdLst/>
            <a:ahLst/>
            <a:cxnLst/>
            <a:rect l="l" t="t" r="r" b="b"/>
            <a:pathLst>
              <a:path w="1865629" h="1865629">
                <a:moveTo>
                  <a:pt x="1865629" y="0"/>
                </a:moveTo>
                <a:lnTo>
                  <a:pt x="0" y="1865630"/>
                </a:lnTo>
                <a:lnTo>
                  <a:pt x="154939" y="1865630"/>
                </a:lnTo>
                <a:lnTo>
                  <a:pt x="1865629" y="154940"/>
                </a:lnTo>
                <a:lnTo>
                  <a:pt x="1865629" y="0"/>
                </a:lnTo>
                <a:close/>
              </a:path>
            </a:pathLst>
          </a:custGeom>
          <a:solidFill>
            <a:srgbClr val="F4F4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4" name="bg object 24"/>
          <p:cNvSpPr/>
          <p:nvPr/>
        </p:nvSpPr>
        <p:spPr>
          <a:xfrm>
            <a:off x="7123430" y="4837429"/>
            <a:ext cx="2020570" cy="2020570"/>
          </a:xfrm>
          <a:custGeom>
            <a:avLst/>
            <a:gdLst/>
            <a:ahLst/>
            <a:cxnLst/>
            <a:rect l="l" t="t" r="r" b="b"/>
            <a:pathLst>
              <a:path w="2020570" h="2020570">
                <a:moveTo>
                  <a:pt x="2020570" y="0"/>
                </a:moveTo>
                <a:lnTo>
                  <a:pt x="0" y="2020569"/>
                </a:lnTo>
                <a:lnTo>
                  <a:pt x="154940" y="2020569"/>
                </a:lnTo>
                <a:lnTo>
                  <a:pt x="2020570" y="154939"/>
                </a:lnTo>
                <a:lnTo>
                  <a:pt x="2020570" y="0"/>
                </a:lnTo>
                <a:close/>
              </a:path>
            </a:pathLst>
          </a:custGeom>
          <a:solidFill>
            <a:srgbClr val="F3F3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5" name="bg object 25"/>
          <p:cNvSpPr/>
          <p:nvPr/>
        </p:nvSpPr>
        <p:spPr>
          <a:xfrm>
            <a:off x="6968490" y="4682490"/>
            <a:ext cx="2175510" cy="2175510"/>
          </a:xfrm>
          <a:custGeom>
            <a:avLst/>
            <a:gdLst/>
            <a:ahLst/>
            <a:cxnLst/>
            <a:rect l="l" t="t" r="r" b="b"/>
            <a:pathLst>
              <a:path w="2175510" h="2175509">
                <a:moveTo>
                  <a:pt x="2175509" y="0"/>
                </a:moveTo>
                <a:lnTo>
                  <a:pt x="0" y="2175510"/>
                </a:lnTo>
                <a:lnTo>
                  <a:pt x="154939" y="2175510"/>
                </a:lnTo>
                <a:lnTo>
                  <a:pt x="2175509" y="154939"/>
                </a:lnTo>
                <a:lnTo>
                  <a:pt x="2175509" y="0"/>
                </a:lnTo>
                <a:close/>
              </a:path>
            </a:pathLst>
          </a:custGeom>
          <a:solidFill>
            <a:srgbClr val="F2F2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6" name="bg object 26"/>
          <p:cNvSpPr/>
          <p:nvPr/>
        </p:nvSpPr>
        <p:spPr>
          <a:xfrm>
            <a:off x="6811550" y="4525920"/>
            <a:ext cx="2332990" cy="2332355"/>
          </a:xfrm>
          <a:custGeom>
            <a:avLst/>
            <a:gdLst/>
            <a:ahLst/>
            <a:cxnLst/>
            <a:rect l="l" t="t" r="r" b="b"/>
            <a:pathLst>
              <a:path w="2332989" h="2332354">
                <a:moveTo>
                  <a:pt x="2332449" y="0"/>
                </a:moveTo>
                <a:lnTo>
                  <a:pt x="0" y="2332079"/>
                </a:lnTo>
                <a:lnTo>
                  <a:pt x="156939" y="2332079"/>
                </a:lnTo>
                <a:lnTo>
                  <a:pt x="2332449" y="156569"/>
                </a:lnTo>
                <a:lnTo>
                  <a:pt x="2332449" y="0"/>
                </a:lnTo>
                <a:close/>
              </a:path>
            </a:pathLst>
          </a:custGeom>
          <a:solidFill>
            <a:srgbClr val="F1F1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7" name="bg object 27"/>
          <p:cNvSpPr/>
          <p:nvPr/>
        </p:nvSpPr>
        <p:spPr>
          <a:xfrm>
            <a:off x="6656069" y="4370070"/>
            <a:ext cx="2487930" cy="2487930"/>
          </a:xfrm>
          <a:custGeom>
            <a:avLst/>
            <a:gdLst/>
            <a:ahLst/>
            <a:cxnLst/>
            <a:rect l="l" t="t" r="r" b="b"/>
            <a:pathLst>
              <a:path w="2487929" h="2487929">
                <a:moveTo>
                  <a:pt x="2487929" y="0"/>
                </a:moveTo>
                <a:lnTo>
                  <a:pt x="0" y="2487929"/>
                </a:lnTo>
                <a:lnTo>
                  <a:pt x="155480" y="2487929"/>
                </a:lnTo>
                <a:lnTo>
                  <a:pt x="2487929" y="155850"/>
                </a:lnTo>
                <a:lnTo>
                  <a:pt x="2487929" y="0"/>
                </a:lnTo>
                <a:close/>
              </a:path>
            </a:pathLst>
          </a:custGeom>
          <a:solidFill>
            <a:srgbClr val="F0F0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8" name="bg object 28"/>
          <p:cNvSpPr/>
          <p:nvPr/>
        </p:nvSpPr>
        <p:spPr>
          <a:xfrm>
            <a:off x="6501129" y="4215129"/>
            <a:ext cx="2642870" cy="2642870"/>
          </a:xfrm>
          <a:custGeom>
            <a:avLst/>
            <a:gdLst/>
            <a:ahLst/>
            <a:cxnLst/>
            <a:rect l="l" t="t" r="r" b="b"/>
            <a:pathLst>
              <a:path w="2642870" h="2642870">
                <a:moveTo>
                  <a:pt x="2642870" y="0"/>
                </a:moveTo>
                <a:lnTo>
                  <a:pt x="0" y="2642869"/>
                </a:lnTo>
                <a:lnTo>
                  <a:pt x="154940" y="2642869"/>
                </a:lnTo>
                <a:lnTo>
                  <a:pt x="2642870" y="154939"/>
                </a:lnTo>
                <a:lnTo>
                  <a:pt x="2642870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9" name="bg object 29"/>
          <p:cNvSpPr/>
          <p:nvPr/>
        </p:nvSpPr>
        <p:spPr>
          <a:xfrm>
            <a:off x="6346190" y="4060190"/>
            <a:ext cx="2797810" cy="2797810"/>
          </a:xfrm>
          <a:custGeom>
            <a:avLst/>
            <a:gdLst/>
            <a:ahLst/>
            <a:cxnLst/>
            <a:rect l="l" t="t" r="r" b="b"/>
            <a:pathLst>
              <a:path w="2797810" h="2797809">
                <a:moveTo>
                  <a:pt x="2797810" y="0"/>
                </a:moveTo>
                <a:lnTo>
                  <a:pt x="0" y="2797810"/>
                </a:lnTo>
                <a:lnTo>
                  <a:pt x="154939" y="2797810"/>
                </a:lnTo>
                <a:lnTo>
                  <a:pt x="2797810" y="154940"/>
                </a:lnTo>
                <a:lnTo>
                  <a:pt x="2797810" y="0"/>
                </a:lnTo>
                <a:close/>
              </a:path>
            </a:pathLst>
          </a:custGeom>
          <a:solidFill>
            <a:srgbClr val="EEEE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0" name="bg object 30"/>
          <p:cNvSpPr/>
          <p:nvPr/>
        </p:nvSpPr>
        <p:spPr>
          <a:xfrm>
            <a:off x="6191249" y="3905250"/>
            <a:ext cx="2952750" cy="2952750"/>
          </a:xfrm>
          <a:custGeom>
            <a:avLst/>
            <a:gdLst/>
            <a:ahLst/>
            <a:cxnLst/>
            <a:rect l="l" t="t" r="r" b="b"/>
            <a:pathLst>
              <a:path w="2952750" h="2952750">
                <a:moveTo>
                  <a:pt x="2952750" y="0"/>
                </a:moveTo>
                <a:lnTo>
                  <a:pt x="0" y="2952750"/>
                </a:lnTo>
                <a:lnTo>
                  <a:pt x="154940" y="2952750"/>
                </a:lnTo>
                <a:lnTo>
                  <a:pt x="2952750" y="154940"/>
                </a:lnTo>
                <a:lnTo>
                  <a:pt x="2952750" y="0"/>
                </a:lnTo>
                <a:close/>
              </a:path>
            </a:pathLst>
          </a:custGeom>
          <a:solidFill>
            <a:srgbClr val="EDED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1" name="bg object 31"/>
          <p:cNvSpPr/>
          <p:nvPr/>
        </p:nvSpPr>
        <p:spPr>
          <a:xfrm>
            <a:off x="6035040" y="3749040"/>
            <a:ext cx="3108960" cy="3108960"/>
          </a:xfrm>
          <a:custGeom>
            <a:avLst/>
            <a:gdLst/>
            <a:ahLst/>
            <a:cxnLst/>
            <a:rect l="l" t="t" r="r" b="b"/>
            <a:pathLst>
              <a:path w="3108960" h="3108959">
                <a:moveTo>
                  <a:pt x="3108959" y="0"/>
                </a:moveTo>
                <a:lnTo>
                  <a:pt x="0" y="3108959"/>
                </a:lnTo>
                <a:lnTo>
                  <a:pt x="156209" y="3108959"/>
                </a:lnTo>
                <a:lnTo>
                  <a:pt x="3108959" y="156209"/>
                </a:lnTo>
                <a:lnTo>
                  <a:pt x="3108959" y="0"/>
                </a:lnTo>
                <a:close/>
              </a:path>
            </a:pathLst>
          </a:custGeom>
          <a:solidFill>
            <a:srgbClr val="ECEC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2" name="bg object 32"/>
          <p:cNvSpPr/>
          <p:nvPr/>
        </p:nvSpPr>
        <p:spPr>
          <a:xfrm>
            <a:off x="5880099" y="3594100"/>
            <a:ext cx="3263900" cy="3263900"/>
          </a:xfrm>
          <a:custGeom>
            <a:avLst/>
            <a:gdLst/>
            <a:ahLst/>
            <a:cxnLst/>
            <a:rect l="l" t="t" r="r" b="b"/>
            <a:pathLst>
              <a:path w="3263900" h="3263900">
                <a:moveTo>
                  <a:pt x="3263900" y="0"/>
                </a:moveTo>
                <a:lnTo>
                  <a:pt x="0" y="3263900"/>
                </a:lnTo>
                <a:lnTo>
                  <a:pt x="154939" y="3263900"/>
                </a:lnTo>
                <a:lnTo>
                  <a:pt x="3263900" y="154940"/>
                </a:lnTo>
                <a:lnTo>
                  <a:pt x="3263900" y="0"/>
                </a:lnTo>
                <a:close/>
              </a:path>
            </a:pathLst>
          </a:custGeom>
          <a:solidFill>
            <a:srgbClr val="EBEB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3" name="bg object 33"/>
          <p:cNvSpPr/>
          <p:nvPr/>
        </p:nvSpPr>
        <p:spPr>
          <a:xfrm>
            <a:off x="5725159" y="3439159"/>
            <a:ext cx="3418840" cy="3418840"/>
          </a:xfrm>
          <a:custGeom>
            <a:avLst/>
            <a:gdLst/>
            <a:ahLst/>
            <a:cxnLst/>
            <a:rect l="l" t="t" r="r" b="b"/>
            <a:pathLst>
              <a:path w="3418839" h="3418840">
                <a:moveTo>
                  <a:pt x="3418840" y="0"/>
                </a:moveTo>
                <a:lnTo>
                  <a:pt x="0" y="3418839"/>
                </a:lnTo>
                <a:lnTo>
                  <a:pt x="154940" y="3418839"/>
                </a:lnTo>
                <a:lnTo>
                  <a:pt x="3418840" y="154939"/>
                </a:lnTo>
                <a:lnTo>
                  <a:pt x="3418840" y="0"/>
                </a:lnTo>
                <a:close/>
              </a:path>
            </a:pathLst>
          </a:custGeom>
          <a:solidFill>
            <a:srgbClr val="EAEA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4" name="bg object 34"/>
          <p:cNvSpPr/>
          <p:nvPr/>
        </p:nvSpPr>
        <p:spPr>
          <a:xfrm>
            <a:off x="5569392" y="3283959"/>
            <a:ext cx="3575050" cy="3574415"/>
          </a:xfrm>
          <a:custGeom>
            <a:avLst/>
            <a:gdLst/>
            <a:ahLst/>
            <a:cxnLst/>
            <a:rect l="l" t="t" r="r" b="b"/>
            <a:pathLst>
              <a:path w="3575050" h="3574415">
                <a:moveTo>
                  <a:pt x="3574607" y="0"/>
                </a:moveTo>
                <a:lnTo>
                  <a:pt x="0" y="3574040"/>
                </a:lnTo>
                <a:lnTo>
                  <a:pt x="155767" y="3574040"/>
                </a:lnTo>
                <a:lnTo>
                  <a:pt x="3574607" y="155200"/>
                </a:lnTo>
                <a:lnTo>
                  <a:pt x="3574607" y="0"/>
                </a:lnTo>
                <a:close/>
              </a:path>
            </a:pathLst>
          </a:custGeom>
          <a:solidFill>
            <a:srgbClr val="E9E9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5" name="bg object 35"/>
          <p:cNvSpPr/>
          <p:nvPr/>
        </p:nvSpPr>
        <p:spPr>
          <a:xfrm>
            <a:off x="5414009" y="3128010"/>
            <a:ext cx="3729990" cy="3729990"/>
          </a:xfrm>
          <a:custGeom>
            <a:avLst/>
            <a:gdLst/>
            <a:ahLst/>
            <a:cxnLst/>
            <a:rect l="l" t="t" r="r" b="b"/>
            <a:pathLst>
              <a:path w="3729989" h="3729990">
                <a:moveTo>
                  <a:pt x="3729990" y="0"/>
                </a:moveTo>
                <a:lnTo>
                  <a:pt x="0" y="3729989"/>
                </a:lnTo>
                <a:lnTo>
                  <a:pt x="155382" y="3729989"/>
                </a:lnTo>
                <a:lnTo>
                  <a:pt x="3729990" y="155949"/>
                </a:lnTo>
                <a:lnTo>
                  <a:pt x="3729990" y="0"/>
                </a:lnTo>
                <a:close/>
              </a:path>
            </a:pathLst>
          </a:custGeom>
          <a:solidFill>
            <a:srgbClr val="E8E8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6" name="bg object 36"/>
          <p:cNvSpPr/>
          <p:nvPr/>
        </p:nvSpPr>
        <p:spPr>
          <a:xfrm>
            <a:off x="5259070" y="2973070"/>
            <a:ext cx="3884929" cy="3884929"/>
          </a:xfrm>
          <a:custGeom>
            <a:avLst/>
            <a:gdLst/>
            <a:ahLst/>
            <a:cxnLst/>
            <a:rect l="l" t="t" r="r" b="b"/>
            <a:pathLst>
              <a:path w="3884929" h="3884929">
                <a:moveTo>
                  <a:pt x="3884929" y="0"/>
                </a:moveTo>
                <a:lnTo>
                  <a:pt x="0" y="3884929"/>
                </a:lnTo>
                <a:lnTo>
                  <a:pt x="154939" y="3884929"/>
                </a:lnTo>
                <a:lnTo>
                  <a:pt x="3884929" y="154940"/>
                </a:lnTo>
                <a:lnTo>
                  <a:pt x="3884929" y="0"/>
                </a:lnTo>
                <a:close/>
              </a:path>
            </a:pathLst>
          </a:custGeom>
          <a:solidFill>
            <a:srgbClr val="E7E7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7" name="bg object 37"/>
          <p:cNvSpPr/>
          <p:nvPr/>
        </p:nvSpPr>
        <p:spPr>
          <a:xfrm>
            <a:off x="5103724" y="2817083"/>
            <a:ext cx="4040504" cy="4041140"/>
          </a:xfrm>
          <a:custGeom>
            <a:avLst/>
            <a:gdLst/>
            <a:ahLst/>
            <a:cxnLst/>
            <a:rect l="l" t="t" r="r" b="b"/>
            <a:pathLst>
              <a:path w="4040504" h="4041140">
                <a:moveTo>
                  <a:pt x="4040275" y="0"/>
                </a:moveTo>
                <a:lnTo>
                  <a:pt x="0" y="4040916"/>
                </a:lnTo>
                <a:lnTo>
                  <a:pt x="155345" y="4040916"/>
                </a:lnTo>
                <a:lnTo>
                  <a:pt x="4040275" y="155986"/>
                </a:lnTo>
                <a:lnTo>
                  <a:pt x="4040275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8" name="bg object 38"/>
          <p:cNvSpPr/>
          <p:nvPr/>
        </p:nvSpPr>
        <p:spPr>
          <a:xfrm>
            <a:off x="4949190" y="2663189"/>
            <a:ext cx="4194810" cy="4194810"/>
          </a:xfrm>
          <a:custGeom>
            <a:avLst/>
            <a:gdLst/>
            <a:ahLst/>
            <a:cxnLst/>
            <a:rect l="l" t="t" r="r" b="b"/>
            <a:pathLst>
              <a:path w="4194810" h="4194809">
                <a:moveTo>
                  <a:pt x="4194810" y="0"/>
                </a:moveTo>
                <a:lnTo>
                  <a:pt x="0" y="4194810"/>
                </a:lnTo>
                <a:lnTo>
                  <a:pt x="154534" y="4194810"/>
                </a:lnTo>
                <a:lnTo>
                  <a:pt x="4194810" y="153893"/>
                </a:lnTo>
                <a:lnTo>
                  <a:pt x="4194810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9" name="bg object 39"/>
          <p:cNvSpPr/>
          <p:nvPr/>
        </p:nvSpPr>
        <p:spPr>
          <a:xfrm>
            <a:off x="4792979" y="2506979"/>
            <a:ext cx="4351020" cy="4351020"/>
          </a:xfrm>
          <a:custGeom>
            <a:avLst/>
            <a:gdLst/>
            <a:ahLst/>
            <a:cxnLst/>
            <a:rect l="l" t="t" r="r" b="b"/>
            <a:pathLst>
              <a:path w="4351020" h="4351020">
                <a:moveTo>
                  <a:pt x="4351020" y="0"/>
                </a:moveTo>
                <a:lnTo>
                  <a:pt x="0" y="4351020"/>
                </a:lnTo>
                <a:lnTo>
                  <a:pt x="156210" y="4351020"/>
                </a:lnTo>
                <a:lnTo>
                  <a:pt x="4351020" y="156209"/>
                </a:lnTo>
                <a:lnTo>
                  <a:pt x="4351020" y="0"/>
                </a:lnTo>
                <a:close/>
              </a:path>
            </a:pathLst>
          </a:custGeom>
          <a:solidFill>
            <a:srgbClr val="E4E4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0" name="bg object 40"/>
          <p:cNvSpPr/>
          <p:nvPr/>
        </p:nvSpPr>
        <p:spPr>
          <a:xfrm>
            <a:off x="4637138" y="2351853"/>
            <a:ext cx="4507230" cy="4506595"/>
          </a:xfrm>
          <a:custGeom>
            <a:avLst/>
            <a:gdLst/>
            <a:ahLst/>
            <a:cxnLst/>
            <a:rect l="l" t="t" r="r" b="b"/>
            <a:pathLst>
              <a:path w="4507230" h="4506595">
                <a:moveTo>
                  <a:pt x="4506861" y="0"/>
                </a:moveTo>
                <a:lnTo>
                  <a:pt x="0" y="4506146"/>
                </a:lnTo>
                <a:lnTo>
                  <a:pt x="155841" y="4506146"/>
                </a:lnTo>
                <a:lnTo>
                  <a:pt x="4506861" y="155126"/>
                </a:lnTo>
                <a:lnTo>
                  <a:pt x="4506861" y="0"/>
                </a:lnTo>
                <a:close/>
              </a:path>
            </a:pathLst>
          </a:custGeom>
          <a:solidFill>
            <a:srgbClr val="E3E3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1" name="bg object 41"/>
          <p:cNvSpPr/>
          <p:nvPr/>
        </p:nvSpPr>
        <p:spPr>
          <a:xfrm>
            <a:off x="4481829" y="2195829"/>
            <a:ext cx="4662170" cy="4662170"/>
          </a:xfrm>
          <a:custGeom>
            <a:avLst/>
            <a:gdLst/>
            <a:ahLst/>
            <a:cxnLst/>
            <a:rect l="l" t="t" r="r" b="b"/>
            <a:pathLst>
              <a:path w="4662170" h="4662170">
                <a:moveTo>
                  <a:pt x="4662170" y="0"/>
                </a:moveTo>
                <a:lnTo>
                  <a:pt x="0" y="4662170"/>
                </a:lnTo>
                <a:lnTo>
                  <a:pt x="155308" y="4662170"/>
                </a:lnTo>
                <a:lnTo>
                  <a:pt x="4662170" y="156023"/>
                </a:lnTo>
                <a:lnTo>
                  <a:pt x="4662170" y="0"/>
                </a:lnTo>
                <a:close/>
              </a:path>
            </a:pathLst>
          </a:custGeom>
          <a:solidFill>
            <a:srgbClr val="E2E2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2" name="bg object 42"/>
          <p:cNvSpPr/>
          <p:nvPr/>
        </p:nvSpPr>
        <p:spPr>
          <a:xfrm>
            <a:off x="4326890" y="2040889"/>
            <a:ext cx="4817110" cy="4817110"/>
          </a:xfrm>
          <a:custGeom>
            <a:avLst/>
            <a:gdLst/>
            <a:ahLst/>
            <a:cxnLst/>
            <a:rect l="l" t="t" r="r" b="b"/>
            <a:pathLst>
              <a:path w="4817110" h="4817109">
                <a:moveTo>
                  <a:pt x="4817110" y="0"/>
                </a:moveTo>
                <a:lnTo>
                  <a:pt x="0" y="4817110"/>
                </a:lnTo>
                <a:lnTo>
                  <a:pt x="154939" y="4817110"/>
                </a:lnTo>
                <a:lnTo>
                  <a:pt x="4817110" y="154940"/>
                </a:lnTo>
                <a:lnTo>
                  <a:pt x="4817110" y="0"/>
                </a:lnTo>
                <a:close/>
              </a:path>
            </a:pathLst>
          </a:custGeom>
          <a:solidFill>
            <a:srgbClr val="E1E1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3" name="bg object 43"/>
          <p:cNvSpPr/>
          <p:nvPr/>
        </p:nvSpPr>
        <p:spPr>
          <a:xfrm>
            <a:off x="4171949" y="1885950"/>
            <a:ext cx="4972050" cy="4972050"/>
          </a:xfrm>
          <a:custGeom>
            <a:avLst/>
            <a:gdLst/>
            <a:ahLst/>
            <a:cxnLst/>
            <a:rect l="l" t="t" r="r" b="b"/>
            <a:pathLst>
              <a:path w="4972050" h="4972050">
                <a:moveTo>
                  <a:pt x="4972050" y="0"/>
                </a:moveTo>
                <a:lnTo>
                  <a:pt x="0" y="4972050"/>
                </a:lnTo>
                <a:lnTo>
                  <a:pt x="154940" y="4972050"/>
                </a:lnTo>
                <a:lnTo>
                  <a:pt x="4972050" y="154940"/>
                </a:lnTo>
                <a:lnTo>
                  <a:pt x="4972050" y="0"/>
                </a:lnTo>
                <a:close/>
              </a:path>
            </a:pathLst>
          </a:custGeom>
          <a:solidFill>
            <a:srgbClr val="E0E0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4" name="bg object 44"/>
          <p:cNvSpPr/>
          <p:nvPr/>
        </p:nvSpPr>
        <p:spPr>
          <a:xfrm>
            <a:off x="4016691" y="1729877"/>
            <a:ext cx="5127625" cy="5128260"/>
          </a:xfrm>
          <a:custGeom>
            <a:avLst/>
            <a:gdLst/>
            <a:ahLst/>
            <a:cxnLst/>
            <a:rect l="l" t="t" r="r" b="b"/>
            <a:pathLst>
              <a:path w="5127625" h="5128259">
                <a:moveTo>
                  <a:pt x="5127308" y="0"/>
                </a:moveTo>
                <a:lnTo>
                  <a:pt x="0" y="5128122"/>
                </a:lnTo>
                <a:lnTo>
                  <a:pt x="155258" y="5128122"/>
                </a:lnTo>
                <a:lnTo>
                  <a:pt x="5127308" y="156072"/>
                </a:lnTo>
                <a:lnTo>
                  <a:pt x="5127308" y="0"/>
                </a:lnTo>
                <a:close/>
              </a:path>
            </a:pathLst>
          </a:custGeom>
          <a:solidFill>
            <a:srgbClr val="DFD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5" name="bg object 45"/>
          <p:cNvSpPr/>
          <p:nvPr/>
        </p:nvSpPr>
        <p:spPr>
          <a:xfrm>
            <a:off x="3860799" y="1574800"/>
            <a:ext cx="5283200" cy="5283200"/>
          </a:xfrm>
          <a:custGeom>
            <a:avLst/>
            <a:gdLst/>
            <a:ahLst/>
            <a:cxnLst/>
            <a:rect l="l" t="t" r="r" b="b"/>
            <a:pathLst>
              <a:path w="5283200" h="5283200">
                <a:moveTo>
                  <a:pt x="5283200" y="0"/>
                </a:moveTo>
                <a:lnTo>
                  <a:pt x="0" y="5283200"/>
                </a:lnTo>
                <a:lnTo>
                  <a:pt x="155891" y="5283200"/>
                </a:lnTo>
                <a:lnTo>
                  <a:pt x="5283200" y="155077"/>
                </a:lnTo>
                <a:lnTo>
                  <a:pt x="5283200" y="0"/>
                </a:lnTo>
                <a:close/>
              </a:path>
            </a:pathLst>
          </a:custGeom>
          <a:solidFill>
            <a:srgbClr val="DEDE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6" name="bg object 46"/>
          <p:cNvSpPr/>
          <p:nvPr/>
        </p:nvSpPr>
        <p:spPr>
          <a:xfrm>
            <a:off x="3704590" y="1418589"/>
            <a:ext cx="5439410" cy="5439410"/>
          </a:xfrm>
          <a:custGeom>
            <a:avLst/>
            <a:gdLst/>
            <a:ahLst/>
            <a:cxnLst/>
            <a:rect l="l" t="t" r="r" b="b"/>
            <a:pathLst>
              <a:path w="5439410" h="5439409">
                <a:moveTo>
                  <a:pt x="5439410" y="0"/>
                </a:moveTo>
                <a:lnTo>
                  <a:pt x="0" y="5439410"/>
                </a:lnTo>
                <a:lnTo>
                  <a:pt x="156210" y="5439410"/>
                </a:lnTo>
                <a:lnTo>
                  <a:pt x="5439410" y="156210"/>
                </a:lnTo>
                <a:lnTo>
                  <a:pt x="5439410" y="0"/>
                </a:lnTo>
                <a:close/>
              </a:path>
            </a:pathLst>
          </a:custGeom>
          <a:solidFill>
            <a:srgbClr val="DDDD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7" name="bg object 47"/>
          <p:cNvSpPr/>
          <p:nvPr/>
        </p:nvSpPr>
        <p:spPr>
          <a:xfrm>
            <a:off x="3394710" y="1108722"/>
            <a:ext cx="5749290" cy="5749290"/>
          </a:xfrm>
          <a:custGeom>
            <a:avLst/>
            <a:gdLst/>
            <a:ahLst/>
            <a:cxnLst/>
            <a:rect l="l" t="t" r="r" b="b"/>
            <a:pathLst>
              <a:path w="5749289" h="5749290">
                <a:moveTo>
                  <a:pt x="5749290" y="0"/>
                </a:moveTo>
                <a:lnTo>
                  <a:pt x="0" y="5749277"/>
                </a:lnTo>
                <a:lnTo>
                  <a:pt x="154940" y="5749277"/>
                </a:lnTo>
                <a:lnTo>
                  <a:pt x="309880" y="5749277"/>
                </a:lnTo>
                <a:lnTo>
                  <a:pt x="5749290" y="309867"/>
                </a:lnTo>
                <a:lnTo>
                  <a:pt x="5749290" y="154927"/>
                </a:lnTo>
                <a:lnTo>
                  <a:pt x="5749290" y="0"/>
                </a:lnTo>
                <a:close/>
              </a:path>
            </a:pathLst>
          </a:custGeom>
          <a:solidFill>
            <a:srgbClr val="DCDC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8" name="bg object 48"/>
          <p:cNvSpPr/>
          <p:nvPr/>
        </p:nvSpPr>
        <p:spPr>
          <a:xfrm>
            <a:off x="3239770" y="953769"/>
            <a:ext cx="5904230" cy="5904230"/>
          </a:xfrm>
          <a:custGeom>
            <a:avLst/>
            <a:gdLst/>
            <a:ahLst/>
            <a:cxnLst/>
            <a:rect l="l" t="t" r="r" b="b"/>
            <a:pathLst>
              <a:path w="5904230" h="5904230">
                <a:moveTo>
                  <a:pt x="5904230" y="0"/>
                </a:moveTo>
                <a:lnTo>
                  <a:pt x="0" y="5904230"/>
                </a:lnTo>
                <a:lnTo>
                  <a:pt x="154939" y="5904230"/>
                </a:lnTo>
                <a:lnTo>
                  <a:pt x="5904230" y="154940"/>
                </a:lnTo>
                <a:lnTo>
                  <a:pt x="5904230" y="0"/>
                </a:lnTo>
                <a:close/>
              </a:path>
            </a:pathLst>
          </a:custGeom>
          <a:solidFill>
            <a:srgbClr val="DBDB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49" name="bg object 49"/>
          <p:cNvSpPr/>
          <p:nvPr/>
        </p:nvSpPr>
        <p:spPr>
          <a:xfrm>
            <a:off x="3084585" y="797623"/>
            <a:ext cx="6059805" cy="6060440"/>
          </a:xfrm>
          <a:custGeom>
            <a:avLst/>
            <a:gdLst/>
            <a:ahLst/>
            <a:cxnLst/>
            <a:rect l="l" t="t" r="r" b="b"/>
            <a:pathLst>
              <a:path w="6059805" h="6060440">
                <a:moveTo>
                  <a:pt x="6059414" y="0"/>
                </a:moveTo>
                <a:lnTo>
                  <a:pt x="0" y="6060376"/>
                </a:lnTo>
                <a:lnTo>
                  <a:pt x="155184" y="6060376"/>
                </a:lnTo>
                <a:lnTo>
                  <a:pt x="6059414" y="156146"/>
                </a:lnTo>
                <a:lnTo>
                  <a:pt x="6059414" y="0"/>
                </a:lnTo>
                <a:close/>
              </a:path>
            </a:pathLst>
          </a:custGeom>
          <a:solidFill>
            <a:srgbClr val="DADA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0" name="bg object 50"/>
          <p:cNvSpPr/>
          <p:nvPr/>
        </p:nvSpPr>
        <p:spPr>
          <a:xfrm>
            <a:off x="2927582" y="642569"/>
            <a:ext cx="6216650" cy="6216015"/>
          </a:xfrm>
          <a:custGeom>
            <a:avLst/>
            <a:gdLst/>
            <a:ahLst/>
            <a:cxnLst/>
            <a:rect l="l" t="t" r="r" b="b"/>
            <a:pathLst>
              <a:path w="6216650" h="6216015">
                <a:moveTo>
                  <a:pt x="6216417" y="0"/>
                </a:moveTo>
                <a:lnTo>
                  <a:pt x="0" y="6215430"/>
                </a:lnTo>
                <a:lnTo>
                  <a:pt x="157002" y="6215430"/>
                </a:lnTo>
                <a:lnTo>
                  <a:pt x="6216417" y="155054"/>
                </a:lnTo>
                <a:lnTo>
                  <a:pt x="6216417" y="0"/>
                </a:lnTo>
                <a:close/>
              </a:path>
            </a:pathLst>
          </a:custGeom>
          <a:solidFill>
            <a:srgbClr val="D9D9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1" name="bg object 51"/>
          <p:cNvSpPr/>
          <p:nvPr/>
        </p:nvSpPr>
        <p:spPr>
          <a:xfrm>
            <a:off x="2772410" y="486409"/>
            <a:ext cx="6371590" cy="6371590"/>
          </a:xfrm>
          <a:custGeom>
            <a:avLst/>
            <a:gdLst/>
            <a:ahLst/>
            <a:cxnLst/>
            <a:rect l="l" t="t" r="r" b="b"/>
            <a:pathLst>
              <a:path w="6371589" h="6371590">
                <a:moveTo>
                  <a:pt x="6371590" y="0"/>
                </a:moveTo>
                <a:lnTo>
                  <a:pt x="0" y="6371590"/>
                </a:lnTo>
                <a:lnTo>
                  <a:pt x="155172" y="6371590"/>
                </a:lnTo>
                <a:lnTo>
                  <a:pt x="6371590" y="156159"/>
                </a:lnTo>
                <a:lnTo>
                  <a:pt x="6371590" y="0"/>
                </a:lnTo>
                <a:close/>
              </a:path>
            </a:pathLst>
          </a:custGeom>
          <a:solidFill>
            <a:srgbClr val="D8D8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2" name="bg object 52"/>
          <p:cNvSpPr/>
          <p:nvPr/>
        </p:nvSpPr>
        <p:spPr>
          <a:xfrm>
            <a:off x="2617470" y="331470"/>
            <a:ext cx="6526530" cy="6526530"/>
          </a:xfrm>
          <a:custGeom>
            <a:avLst/>
            <a:gdLst/>
            <a:ahLst/>
            <a:cxnLst/>
            <a:rect l="l" t="t" r="r" b="b"/>
            <a:pathLst>
              <a:path w="6526530" h="6526530">
                <a:moveTo>
                  <a:pt x="6526530" y="0"/>
                </a:moveTo>
                <a:lnTo>
                  <a:pt x="0" y="6526530"/>
                </a:lnTo>
                <a:lnTo>
                  <a:pt x="154940" y="6526530"/>
                </a:lnTo>
                <a:lnTo>
                  <a:pt x="6526530" y="154940"/>
                </a:lnTo>
                <a:lnTo>
                  <a:pt x="6526530" y="0"/>
                </a:lnTo>
                <a:close/>
              </a:path>
            </a:pathLst>
          </a:custGeom>
          <a:solidFill>
            <a:srgbClr val="D7D7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3" name="bg object 53"/>
          <p:cNvSpPr/>
          <p:nvPr/>
        </p:nvSpPr>
        <p:spPr>
          <a:xfrm>
            <a:off x="2462529" y="176529"/>
            <a:ext cx="6681470" cy="6681470"/>
          </a:xfrm>
          <a:custGeom>
            <a:avLst/>
            <a:gdLst/>
            <a:ahLst/>
            <a:cxnLst/>
            <a:rect l="l" t="t" r="r" b="b"/>
            <a:pathLst>
              <a:path w="6681470" h="6681470">
                <a:moveTo>
                  <a:pt x="6681470" y="0"/>
                </a:moveTo>
                <a:lnTo>
                  <a:pt x="0" y="6681470"/>
                </a:lnTo>
                <a:lnTo>
                  <a:pt x="154940" y="6681470"/>
                </a:lnTo>
                <a:lnTo>
                  <a:pt x="6681470" y="154940"/>
                </a:lnTo>
                <a:lnTo>
                  <a:pt x="6681470" y="0"/>
                </a:lnTo>
                <a:close/>
              </a:path>
            </a:pathLst>
          </a:custGeom>
          <a:solidFill>
            <a:srgbClr val="D6D6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4" name="bg object 54"/>
          <p:cNvSpPr/>
          <p:nvPr/>
        </p:nvSpPr>
        <p:spPr>
          <a:xfrm>
            <a:off x="2307589" y="21590"/>
            <a:ext cx="6836409" cy="6836409"/>
          </a:xfrm>
          <a:custGeom>
            <a:avLst/>
            <a:gdLst/>
            <a:ahLst/>
            <a:cxnLst/>
            <a:rect l="l" t="t" r="r" b="b"/>
            <a:pathLst>
              <a:path w="6836409" h="6836409">
                <a:moveTo>
                  <a:pt x="6836409" y="0"/>
                </a:moveTo>
                <a:lnTo>
                  <a:pt x="0" y="6836410"/>
                </a:lnTo>
                <a:lnTo>
                  <a:pt x="154939" y="6836410"/>
                </a:lnTo>
                <a:lnTo>
                  <a:pt x="6836409" y="154940"/>
                </a:lnTo>
                <a:lnTo>
                  <a:pt x="6836409" y="0"/>
                </a:lnTo>
                <a:close/>
              </a:path>
            </a:pathLst>
          </a:custGeom>
          <a:solidFill>
            <a:srgbClr val="D5D5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5" name="bg object 55"/>
          <p:cNvSpPr/>
          <p:nvPr/>
        </p:nvSpPr>
        <p:spPr>
          <a:xfrm>
            <a:off x="2150280" y="0"/>
            <a:ext cx="6993890" cy="6858000"/>
          </a:xfrm>
          <a:custGeom>
            <a:avLst/>
            <a:gdLst/>
            <a:ahLst/>
            <a:cxnLst/>
            <a:rect l="l" t="t" r="r" b="b"/>
            <a:pathLst>
              <a:path w="6993890" h="6858000">
                <a:moveTo>
                  <a:pt x="6993719" y="0"/>
                </a:moveTo>
                <a:lnTo>
                  <a:pt x="6859088" y="0"/>
                </a:lnTo>
                <a:lnTo>
                  <a:pt x="0" y="6858000"/>
                </a:lnTo>
                <a:lnTo>
                  <a:pt x="157309" y="6858000"/>
                </a:lnTo>
                <a:lnTo>
                  <a:pt x="6993719" y="21589"/>
                </a:lnTo>
                <a:lnTo>
                  <a:pt x="6993719" y="0"/>
                </a:lnTo>
                <a:close/>
              </a:path>
            </a:pathLst>
          </a:custGeom>
          <a:solidFill>
            <a:srgbClr val="D4D4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6" name="bg object 56"/>
          <p:cNvSpPr/>
          <p:nvPr/>
        </p:nvSpPr>
        <p:spPr>
          <a:xfrm>
            <a:off x="1995170" y="0"/>
            <a:ext cx="7014209" cy="6858000"/>
          </a:xfrm>
          <a:custGeom>
            <a:avLst/>
            <a:gdLst/>
            <a:ahLst/>
            <a:cxnLst/>
            <a:rect l="l" t="t" r="r" b="b"/>
            <a:pathLst>
              <a:path w="7014209" h="6858000">
                <a:moveTo>
                  <a:pt x="7014199" y="0"/>
                </a:moveTo>
                <a:lnTo>
                  <a:pt x="6858000" y="0"/>
                </a:lnTo>
                <a:lnTo>
                  <a:pt x="0" y="6858000"/>
                </a:lnTo>
                <a:lnTo>
                  <a:pt x="155110" y="6858000"/>
                </a:lnTo>
                <a:lnTo>
                  <a:pt x="7014199" y="0"/>
                </a:lnTo>
                <a:close/>
              </a:path>
            </a:pathLst>
          </a:custGeom>
          <a:solidFill>
            <a:srgbClr val="D3D3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7" name="bg object 57"/>
          <p:cNvSpPr/>
          <p:nvPr/>
        </p:nvSpPr>
        <p:spPr>
          <a:xfrm>
            <a:off x="1840229" y="0"/>
            <a:ext cx="7012940" cy="6858000"/>
          </a:xfrm>
          <a:custGeom>
            <a:avLst/>
            <a:gdLst/>
            <a:ahLst/>
            <a:cxnLst/>
            <a:rect l="l" t="t" r="r" b="b"/>
            <a:pathLst>
              <a:path w="7012940" h="6858000">
                <a:moveTo>
                  <a:pt x="7012940" y="0"/>
                </a:moveTo>
                <a:lnTo>
                  <a:pt x="6858000" y="0"/>
                </a:lnTo>
                <a:lnTo>
                  <a:pt x="0" y="6858000"/>
                </a:lnTo>
                <a:lnTo>
                  <a:pt x="154940" y="6858000"/>
                </a:lnTo>
                <a:lnTo>
                  <a:pt x="7012940" y="0"/>
                </a:lnTo>
                <a:close/>
              </a:path>
            </a:pathLst>
          </a:custGeom>
          <a:solidFill>
            <a:srgbClr val="D2D2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8" name="bg object 58"/>
          <p:cNvSpPr/>
          <p:nvPr/>
        </p:nvSpPr>
        <p:spPr>
          <a:xfrm>
            <a:off x="1685289" y="0"/>
            <a:ext cx="7012940" cy="6858000"/>
          </a:xfrm>
          <a:custGeom>
            <a:avLst/>
            <a:gdLst/>
            <a:ahLst/>
            <a:cxnLst/>
            <a:rect l="l" t="t" r="r" b="b"/>
            <a:pathLst>
              <a:path w="7012940" h="6858000">
                <a:moveTo>
                  <a:pt x="7012939" y="0"/>
                </a:moveTo>
                <a:lnTo>
                  <a:pt x="6857999" y="0"/>
                </a:lnTo>
                <a:lnTo>
                  <a:pt x="0" y="6858000"/>
                </a:lnTo>
                <a:lnTo>
                  <a:pt x="154939" y="6858000"/>
                </a:lnTo>
                <a:lnTo>
                  <a:pt x="7012939" y="0"/>
                </a:lnTo>
                <a:close/>
              </a:path>
            </a:pathLst>
          </a:custGeom>
          <a:solidFill>
            <a:srgbClr val="D1D1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9" name="bg object 59"/>
          <p:cNvSpPr/>
          <p:nvPr/>
        </p:nvSpPr>
        <p:spPr>
          <a:xfrm>
            <a:off x="1530349" y="0"/>
            <a:ext cx="7012940" cy="6858000"/>
          </a:xfrm>
          <a:custGeom>
            <a:avLst/>
            <a:gdLst/>
            <a:ahLst/>
            <a:cxnLst/>
            <a:rect l="l" t="t" r="r" b="b"/>
            <a:pathLst>
              <a:path w="7012940" h="6858000">
                <a:moveTo>
                  <a:pt x="7012939" y="0"/>
                </a:moveTo>
                <a:lnTo>
                  <a:pt x="6858000" y="0"/>
                </a:lnTo>
                <a:lnTo>
                  <a:pt x="0" y="6858000"/>
                </a:lnTo>
                <a:lnTo>
                  <a:pt x="154939" y="6858000"/>
                </a:lnTo>
                <a:lnTo>
                  <a:pt x="7012939" y="0"/>
                </a:lnTo>
                <a:close/>
              </a:path>
            </a:pathLst>
          </a:custGeom>
          <a:solidFill>
            <a:srgbClr val="D0D0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0" name="bg object 60"/>
          <p:cNvSpPr/>
          <p:nvPr/>
        </p:nvSpPr>
        <p:spPr>
          <a:xfrm>
            <a:off x="1374139" y="0"/>
            <a:ext cx="7014209" cy="6858000"/>
          </a:xfrm>
          <a:custGeom>
            <a:avLst/>
            <a:gdLst/>
            <a:ahLst/>
            <a:cxnLst/>
            <a:rect l="l" t="t" r="r" b="b"/>
            <a:pathLst>
              <a:path w="7014209" h="6858000">
                <a:moveTo>
                  <a:pt x="7014209" y="0"/>
                </a:moveTo>
                <a:lnTo>
                  <a:pt x="6858000" y="0"/>
                </a:lnTo>
                <a:lnTo>
                  <a:pt x="0" y="6858000"/>
                </a:lnTo>
                <a:lnTo>
                  <a:pt x="156209" y="6858000"/>
                </a:lnTo>
                <a:lnTo>
                  <a:pt x="7014209" y="0"/>
                </a:lnTo>
                <a:close/>
              </a:path>
            </a:pathLst>
          </a:custGeom>
          <a:solidFill>
            <a:srgbClr val="CFC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1" name="bg object 61"/>
          <p:cNvSpPr/>
          <p:nvPr/>
        </p:nvSpPr>
        <p:spPr>
          <a:xfrm>
            <a:off x="1218026" y="0"/>
            <a:ext cx="7014209" cy="6858000"/>
          </a:xfrm>
          <a:custGeom>
            <a:avLst/>
            <a:gdLst/>
            <a:ahLst/>
            <a:cxnLst/>
            <a:rect l="l" t="t" r="r" b="b"/>
            <a:pathLst>
              <a:path w="7014209" h="6858000">
                <a:moveTo>
                  <a:pt x="7014113" y="0"/>
                </a:moveTo>
                <a:lnTo>
                  <a:pt x="6859088" y="0"/>
                </a:lnTo>
                <a:lnTo>
                  <a:pt x="0" y="6858000"/>
                </a:lnTo>
                <a:lnTo>
                  <a:pt x="156113" y="6858000"/>
                </a:lnTo>
                <a:lnTo>
                  <a:pt x="7014113" y="0"/>
                </a:lnTo>
                <a:close/>
              </a:path>
            </a:pathLst>
          </a:custGeom>
          <a:solidFill>
            <a:srgbClr val="CECE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2" name="bg object 62"/>
          <p:cNvSpPr/>
          <p:nvPr/>
        </p:nvSpPr>
        <p:spPr>
          <a:xfrm>
            <a:off x="1062989" y="0"/>
            <a:ext cx="7014209" cy="6858000"/>
          </a:xfrm>
          <a:custGeom>
            <a:avLst/>
            <a:gdLst/>
            <a:ahLst/>
            <a:cxnLst/>
            <a:rect l="l" t="t" r="r" b="b"/>
            <a:pathLst>
              <a:path w="7014209" h="6858000">
                <a:moveTo>
                  <a:pt x="7014125" y="0"/>
                </a:moveTo>
                <a:lnTo>
                  <a:pt x="6858000" y="0"/>
                </a:lnTo>
                <a:lnTo>
                  <a:pt x="0" y="6858000"/>
                </a:lnTo>
                <a:lnTo>
                  <a:pt x="155036" y="6858000"/>
                </a:lnTo>
                <a:lnTo>
                  <a:pt x="7014125" y="0"/>
                </a:lnTo>
                <a:close/>
              </a:path>
            </a:pathLst>
          </a:custGeom>
          <a:solidFill>
            <a:srgbClr val="CDCD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3" name="bg object 63"/>
          <p:cNvSpPr/>
          <p:nvPr/>
        </p:nvSpPr>
        <p:spPr>
          <a:xfrm>
            <a:off x="753110" y="0"/>
            <a:ext cx="7167880" cy="6858000"/>
          </a:xfrm>
          <a:custGeom>
            <a:avLst/>
            <a:gdLst/>
            <a:ahLst/>
            <a:cxnLst/>
            <a:rect l="l" t="t" r="r" b="b"/>
            <a:pathLst>
              <a:path w="7167880" h="6858000">
                <a:moveTo>
                  <a:pt x="7167867" y="12"/>
                </a:moveTo>
                <a:lnTo>
                  <a:pt x="7012927" y="12"/>
                </a:lnTo>
                <a:lnTo>
                  <a:pt x="6858000" y="0"/>
                </a:lnTo>
                <a:lnTo>
                  <a:pt x="0" y="6858000"/>
                </a:lnTo>
                <a:lnTo>
                  <a:pt x="154940" y="6858000"/>
                </a:lnTo>
                <a:lnTo>
                  <a:pt x="309867" y="6858000"/>
                </a:lnTo>
                <a:lnTo>
                  <a:pt x="7167867" y="12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4" name="bg object 64"/>
          <p:cNvSpPr/>
          <p:nvPr/>
        </p:nvSpPr>
        <p:spPr>
          <a:xfrm>
            <a:off x="598169" y="0"/>
            <a:ext cx="7012940" cy="6858000"/>
          </a:xfrm>
          <a:custGeom>
            <a:avLst/>
            <a:gdLst/>
            <a:ahLst/>
            <a:cxnLst/>
            <a:rect l="l" t="t" r="r" b="b"/>
            <a:pathLst>
              <a:path w="7012940" h="6858000">
                <a:moveTo>
                  <a:pt x="7012940" y="0"/>
                </a:moveTo>
                <a:lnTo>
                  <a:pt x="6858000" y="0"/>
                </a:lnTo>
                <a:lnTo>
                  <a:pt x="0" y="6858000"/>
                </a:lnTo>
                <a:lnTo>
                  <a:pt x="154940" y="6858000"/>
                </a:lnTo>
                <a:lnTo>
                  <a:pt x="7012940" y="0"/>
                </a:lnTo>
                <a:close/>
              </a:path>
            </a:pathLst>
          </a:custGeom>
          <a:solidFill>
            <a:srgbClr val="CDCD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5" name="bg object 65"/>
          <p:cNvSpPr/>
          <p:nvPr/>
        </p:nvSpPr>
        <p:spPr>
          <a:xfrm>
            <a:off x="441959" y="0"/>
            <a:ext cx="7014209" cy="6858000"/>
          </a:xfrm>
          <a:custGeom>
            <a:avLst/>
            <a:gdLst/>
            <a:ahLst/>
            <a:cxnLst/>
            <a:rect l="l" t="t" r="r" b="b"/>
            <a:pathLst>
              <a:path w="7014209" h="6858000">
                <a:moveTo>
                  <a:pt x="7014210" y="0"/>
                </a:moveTo>
                <a:lnTo>
                  <a:pt x="6858000" y="0"/>
                </a:lnTo>
                <a:lnTo>
                  <a:pt x="0" y="6858000"/>
                </a:lnTo>
                <a:lnTo>
                  <a:pt x="156210" y="6858000"/>
                </a:lnTo>
                <a:lnTo>
                  <a:pt x="7014210" y="0"/>
                </a:lnTo>
                <a:close/>
              </a:path>
            </a:pathLst>
          </a:custGeom>
          <a:solidFill>
            <a:srgbClr val="CECE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6" name="bg object 66"/>
          <p:cNvSpPr/>
          <p:nvPr/>
        </p:nvSpPr>
        <p:spPr>
          <a:xfrm>
            <a:off x="285772" y="0"/>
            <a:ext cx="7014209" cy="6858000"/>
          </a:xfrm>
          <a:custGeom>
            <a:avLst/>
            <a:gdLst/>
            <a:ahLst/>
            <a:cxnLst/>
            <a:rect l="l" t="t" r="r" b="b"/>
            <a:pathLst>
              <a:path w="7014209" h="6858000">
                <a:moveTo>
                  <a:pt x="7014187" y="0"/>
                </a:moveTo>
                <a:lnTo>
                  <a:pt x="6859088" y="0"/>
                </a:lnTo>
                <a:lnTo>
                  <a:pt x="0" y="6857999"/>
                </a:lnTo>
                <a:lnTo>
                  <a:pt x="156187" y="6857999"/>
                </a:lnTo>
                <a:lnTo>
                  <a:pt x="7014187" y="0"/>
                </a:lnTo>
                <a:close/>
              </a:path>
            </a:pathLst>
          </a:custGeom>
          <a:solidFill>
            <a:srgbClr val="CFC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7" name="bg object 67"/>
          <p:cNvSpPr/>
          <p:nvPr/>
        </p:nvSpPr>
        <p:spPr>
          <a:xfrm>
            <a:off x="130820" y="0"/>
            <a:ext cx="7014209" cy="6858000"/>
          </a:xfrm>
          <a:custGeom>
            <a:avLst/>
            <a:gdLst/>
            <a:ahLst/>
            <a:cxnLst/>
            <a:rect l="l" t="t" r="r" b="b"/>
            <a:pathLst>
              <a:path w="7014209" h="6858000">
                <a:moveTo>
                  <a:pt x="7014040" y="0"/>
                </a:moveTo>
                <a:lnTo>
                  <a:pt x="6859088" y="0"/>
                </a:lnTo>
                <a:lnTo>
                  <a:pt x="0" y="6858000"/>
                </a:lnTo>
                <a:lnTo>
                  <a:pt x="154952" y="6858000"/>
                </a:lnTo>
                <a:lnTo>
                  <a:pt x="7014040" y="0"/>
                </a:lnTo>
                <a:close/>
              </a:path>
            </a:pathLst>
          </a:custGeom>
          <a:solidFill>
            <a:srgbClr val="D0D0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8" name="bg object 68"/>
          <p:cNvSpPr/>
          <p:nvPr/>
        </p:nvSpPr>
        <p:spPr>
          <a:xfrm>
            <a:off x="0" y="0"/>
            <a:ext cx="6990080" cy="6858000"/>
          </a:xfrm>
          <a:custGeom>
            <a:avLst/>
            <a:gdLst/>
            <a:ahLst/>
            <a:cxnLst/>
            <a:rect l="l" t="t" r="r" b="b"/>
            <a:pathLst>
              <a:path w="6990080" h="6858000">
                <a:moveTo>
                  <a:pt x="6989909" y="0"/>
                </a:moveTo>
                <a:lnTo>
                  <a:pt x="6833870" y="0"/>
                </a:lnTo>
                <a:lnTo>
                  <a:pt x="0" y="6833870"/>
                </a:lnTo>
                <a:lnTo>
                  <a:pt x="0" y="6858000"/>
                </a:lnTo>
                <a:lnTo>
                  <a:pt x="130820" y="6858000"/>
                </a:lnTo>
                <a:lnTo>
                  <a:pt x="6989909" y="0"/>
                </a:lnTo>
                <a:close/>
              </a:path>
            </a:pathLst>
          </a:custGeom>
          <a:solidFill>
            <a:srgbClr val="D1D1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9" name="bg object 69"/>
          <p:cNvSpPr/>
          <p:nvPr/>
        </p:nvSpPr>
        <p:spPr>
          <a:xfrm>
            <a:off x="0" y="0"/>
            <a:ext cx="6833870" cy="6833870"/>
          </a:xfrm>
          <a:custGeom>
            <a:avLst/>
            <a:gdLst/>
            <a:ahLst/>
            <a:cxnLst/>
            <a:rect l="l" t="t" r="r" b="b"/>
            <a:pathLst>
              <a:path w="6833870" h="6833870">
                <a:moveTo>
                  <a:pt x="6833870" y="0"/>
                </a:moveTo>
                <a:lnTo>
                  <a:pt x="6678930" y="0"/>
                </a:lnTo>
                <a:lnTo>
                  <a:pt x="0" y="6678930"/>
                </a:lnTo>
                <a:lnTo>
                  <a:pt x="0" y="6833870"/>
                </a:lnTo>
                <a:lnTo>
                  <a:pt x="6833870" y="0"/>
                </a:lnTo>
                <a:close/>
              </a:path>
            </a:pathLst>
          </a:custGeom>
          <a:solidFill>
            <a:srgbClr val="D2D2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0" name="bg object 70"/>
          <p:cNvSpPr/>
          <p:nvPr/>
        </p:nvSpPr>
        <p:spPr>
          <a:xfrm>
            <a:off x="0" y="0"/>
            <a:ext cx="6678930" cy="6678930"/>
          </a:xfrm>
          <a:custGeom>
            <a:avLst/>
            <a:gdLst/>
            <a:ahLst/>
            <a:cxnLst/>
            <a:rect l="l" t="t" r="r" b="b"/>
            <a:pathLst>
              <a:path w="6678930" h="6678930">
                <a:moveTo>
                  <a:pt x="6678930" y="0"/>
                </a:moveTo>
                <a:lnTo>
                  <a:pt x="6522928" y="0"/>
                </a:lnTo>
                <a:lnTo>
                  <a:pt x="0" y="6523963"/>
                </a:lnTo>
                <a:lnTo>
                  <a:pt x="0" y="6678930"/>
                </a:lnTo>
                <a:lnTo>
                  <a:pt x="6678930" y="0"/>
                </a:lnTo>
                <a:close/>
              </a:path>
            </a:pathLst>
          </a:custGeom>
          <a:solidFill>
            <a:srgbClr val="D3D3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1" name="bg object 71"/>
          <p:cNvSpPr/>
          <p:nvPr/>
        </p:nvSpPr>
        <p:spPr>
          <a:xfrm>
            <a:off x="0" y="0"/>
            <a:ext cx="6523355" cy="6523990"/>
          </a:xfrm>
          <a:custGeom>
            <a:avLst/>
            <a:gdLst/>
            <a:ahLst/>
            <a:cxnLst/>
            <a:rect l="l" t="t" r="r" b="b"/>
            <a:pathLst>
              <a:path w="6523355" h="6523990">
                <a:moveTo>
                  <a:pt x="6522928" y="0"/>
                </a:moveTo>
                <a:lnTo>
                  <a:pt x="6367780" y="0"/>
                </a:lnTo>
                <a:lnTo>
                  <a:pt x="0" y="6367779"/>
                </a:lnTo>
                <a:lnTo>
                  <a:pt x="0" y="6523963"/>
                </a:lnTo>
                <a:lnTo>
                  <a:pt x="6522928" y="0"/>
                </a:lnTo>
                <a:close/>
              </a:path>
            </a:pathLst>
          </a:custGeom>
          <a:solidFill>
            <a:srgbClr val="D4D4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2" name="bg object 72"/>
          <p:cNvSpPr/>
          <p:nvPr/>
        </p:nvSpPr>
        <p:spPr>
          <a:xfrm>
            <a:off x="0" y="0"/>
            <a:ext cx="6367780" cy="6367780"/>
          </a:xfrm>
          <a:custGeom>
            <a:avLst/>
            <a:gdLst/>
            <a:ahLst/>
            <a:cxnLst/>
            <a:rect l="l" t="t" r="r" b="b"/>
            <a:pathLst>
              <a:path w="6367780" h="6367780">
                <a:moveTo>
                  <a:pt x="6367780" y="0"/>
                </a:moveTo>
                <a:lnTo>
                  <a:pt x="6211570" y="0"/>
                </a:lnTo>
                <a:lnTo>
                  <a:pt x="0" y="6211570"/>
                </a:lnTo>
                <a:lnTo>
                  <a:pt x="0" y="6367780"/>
                </a:lnTo>
                <a:lnTo>
                  <a:pt x="6367780" y="0"/>
                </a:lnTo>
                <a:close/>
              </a:path>
            </a:pathLst>
          </a:custGeom>
          <a:solidFill>
            <a:srgbClr val="D5D5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3" name="bg object 73"/>
          <p:cNvSpPr/>
          <p:nvPr/>
        </p:nvSpPr>
        <p:spPr>
          <a:xfrm>
            <a:off x="0" y="0"/>
            <a:ext cx="6211570" cy="6211570"/>
          </a:xfrm>
          <a:custGeom>
            <a:avLst/>
            <a:gdLst/>
            <a:ahLst/>
            <a:cxnLst/>
            <a:rect l="l" t="t" r="r" b="b"/>
            <a:pathLst>
              <a:path w="6211570" h="6211570">
                <a:moveTo>
                  <a:pt x="6211570" y="0"/>
                </a:moveTo>
                <a:lnTo>
                  <a:pt x="6056630" y="0"/>
                </a:lnTo>
                <a:lnTo>
                  <a:pt x="0" y="6056630"/>
                </a:lnTo>
                <a:lnTo>
                  <a:pt x="0" y="6211570"/>
                </a:lnTo>
                <a:lnTo>
                  <a:pt x="6211570" y="0"/>
                </a:lnTo>
                <a:close/>
              </a:path>
            </a:pathLst>
          </a:custGeom>
          <a:solidFill>
            <a:srgbClr val="D6D6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4" name="bg object 74"/>
          <p:cNvSpPr/>
          <p:nvPr/>
        </p:nvSpPr>
        <p:spPr>
          <a:xfrm>
            <a:off x="0" y="0"/>
            <a:ext cx="6056630" cy="6056630"/>
          </a:xfrm>
          <a:custGeom>
            <a:avLst/>
            <a:gdLst/>
            <a:ahLst/>
            <a:cxnLst/>
            <a:rect l="l" t="t" r="r" b="b"/>
            <a:pathLst>
              <a:path w="6056630" h="6056630">
                <a:moveTo>
                  <a:pt x="6056630" y="0"/>
                </a:moveTo>
                <a:lnTo>
                  <a:pt x="5901690" y="0"/>
                </a:lnTo>
                <a:lnTo>
                  <a:pt x="0" y="5901690"/>
                </a:lnTo>
                <a:lnTo>
                  <a:pt x="0" y="6056630"/>
                </a:lnTo>
                <a:lnTo>
                  <a:pt x="6056630" y="0"/>
                </a:lnTo>
                <a:close/>
              </a:path>
            </a:pathLst>
          </a:custGeom>
          <a:solidFill>
            <a:srgbClr val="D7D7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5" name="bg object 75"/>
          <p:cNvSpPr/>
          <p:nvPr/>
        </p:nvSpPr>
        <p:spPr>
          <a:xfrm>
            <a:off x="0" y="0"/>
            <a:ext cx="5901690" cy="5901690"/>
          </a:xfrm>
          <a:custGeom>
            <a:avLst/>
            <a:gdLst/>
            <a:ahLst/>
            <a:cxnLst/>
            <a:rect l="l" t="t" r="r" b="b"/>
            <a:pathLst>
              <a:path w="5901690" h="5901690">
                <a:moveTo>
                  <a:pt x="5901689" y="0"/>
                </a:moveTo>
                <a:lnTo>
                  <a:pt x="5746749" y="0"/>
                </a:lnTo>
                <a:lnTo>
                  <a:pt x="0" y="5746750"/>
                </a:lnTo>
                <a:lnTo>
                  <a:pt x="0" y="5901689"/>
                </a:lnTo>
                <a:lnTo>
                  <a:pt x="5901689" y="0"/>
                </a:lnTo>
                <a:close/>
              </a:path>
            </a:pathLst>
          </a:custGeom>
          <a:solidFill>
            <a:srgbClr val="D8D8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6" name="bg object 76"/>
          <p:cNvSpPr/>
          <p:nvPr/>
        </p:nvSpPr>
        <p:spPr>
          <a:xfrm>
            <a:off x="0" y="0"/>
            <a:ext cx="5746750" cy="5746750"/>
          </a:xfrm>
          <a:custGeom>
            <a:avLst/>
            <a:gdLst/>
            <a:ahLst/>
            <a:cxnLst/>
            <a:rect l="l" t="t" r="r" b="b"/>
            <a:pathLst>
              <a:path w="5746750" h="5746750">
                <a:moveTo>
                  <a:pt x="5746750" y="0"/>
                </a:moveTo>
                <a:lnTo>
                  <a:pt x="5590821" y="0"/>
                </a:lnTo>
                <a:lnTo>
                  <a:pt x="0" y="5591709"/>
                </a:lnTo>
                <a:lnTo>
                  <a:pt x="0" y="5746750"/>
                </a:lnTo>
                <a:lnTo>
                  <a:pt x="5746750" y="0"/>
                </a:lnTo>
                <a:close/>
              </a:path>
            </a:pathLst>
          </a:custGeom>
          <a:solidFill>
            <a:srgbClr val="D9D9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7" name="bg object 77"/>
          <p:cNvSpPr/>
          <p:nvPr/>
        </p:nvSpPr>
        <p:spPr>
          <a:xfrm>
            <a:off x="0" y="0"/>
            <a:ext cx="5591175" cy="5591810"/>
          </a:xfrm>
          <a:custGeom>
            <a:avLst/>
            <a:gdLst/>
            <a:ahLst/>
            <a:cxnLst/>
            <a:rect l="l" t="t" r="r" b="b"/>
            <a:pathLst>
              <a:path w="5591175" h="5591810">
                <a:moveTo>
                  <a:pt x="5590821" y="0"/>
                </a:moveTo>
                <a:lnTo>
                  <a:pt x="5435600" y="0"/>
                </a:lnTo>
                <a:lnTo>
                  <a:pt x="0" y="5435600"/>
                </a:lnTo>
                <a:lnTo>
                  <a:pt x="0" y="5591709"/>
                </a:lnTo>
                <a:lnTo>
                  <a:pt x="5590821" y="0"/>
                </a:lnTo>
                <a:close/>
              </a:path>
            </a:pathLst>
          </a:custGeom>
          <a:solidFill>
            <a:srgbClr val="DADA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8" name="bg object 78"/>
          <p:cNvSpPr/>
          <p:nvPr/>
        </p:nvSpPr>
        <p:spPr>
          <a:xfrm>
            <a:off x="0" y="0"/>
            <a:ext cx="5435600" cy="5435600"/>
          </a:xfrm>
          <a:custGeom>
            <a:avLst/>
            <a:gdLst/>
            <a:ahLst/>
            <a:cxnLst/>
            <a:rect l="l" t="t" r="r" b="b"/>
            <a:pathLst>
              <a:path w="5435600" h="5435600">
                <a:moveTo>
                  <a:pt x="5435600" y="0"/>
                </a:moveTo>
                <a:lnTo>
                  <a:pt x="5279390" y="0"/>
                </a:lnTo>
                <a:lnTo>
                  <a:pt x="0" y="5279390"/>
                </a:lnTo>
                <a:lnTo>
                  <a:pt x="0" y="5435600"/>
                </a:lnTo>
                <a:lnTo>
                  <a:pt x="5435600" y="0"/>
                </a:lnTo>
                <a:close/>
              </a:path>
            </a:pathLst>
          </a:custGeom>
          <a:solidFill>
            <a:srgbClr val="DBDB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9" name="bg object 79"/>
          <p:cNvSpPr/>
          <p:nvPr/>
        </p:nvSpPr>
        <p:spPr>
          <a:xfrm>
            <a:off x="0" y="0"/>
            <a:ext cx="5279390" cy="5279390"/>
          </a:xfrm>
          <a:custGeom>
            <a:avLst/>
            <a:gdLst/>
            <a:ahLst/>
            <a:cxnLst/>
            <a:rect l="l" t="t" r="r" b="b"/>
            <a:pathLst>
              <a:path w="5279390" h="5279390">
                <a:moveTo>
                  <a:pt x="5279389" y="0"/>
                </a:moveTo>
                <a:lnTo>
                  <a:pt x="5124449" y="0"/>
                </a:lnTo>
                <a:lnTo>
                  <a:pt x="0" y="5124450"/>
                </a:lnTo>
                <a:lnTo>
                  <a:pt x="0" y="5279389"/>
                </a:lnTo>
                <a:lnTo>
                  <a:pt x="5279389" y="0"/>
                </a:lnTo>
                <a:close/>
              </a:path>
            </a:pathLst>
          </a:custGeom>
          <a:solidFill>
            <a:srgbClr val="DCDC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0" name="bg object 80"/>
          <p:cNvSpPr/>
          <p:nvPr/>
        </p:nvSpPr>
        <p:spPr>
          <a:xfrm>
            <a:off x="0" y="0"/>
            <a:ext cx="5124450" cy="5124450"/>
          </a:xfrm>
          <a:custGeom>
            <a:avLst/>
            <a:gdLst/>
            <a:ahLst/>
            <a:cxnLst/>
            <a:rect l="l" t="t" r="r" b="b"/>
            <a:pathLst>
              <a:path w="5124450" h="5124450">
                <a:moveTo>
                  <a:pt x="5124450" y="0"/>
                </a:moveTo>
                <a:lnTo>
                  <a:pt x="4969510" y="0"/>
                </a:lnTo>
                <a:lnTo>
                  <a:pt x="0" y="4969510"/>
                </a:lnTo>
                <a:lnTo>
                  <a:pt x="0" y="5124450"/>
                </a:lnTo>
                <a:lnTo>
                  <a:pt x="5124450" y="0"/>
                </a:lnTo>
                <a:close/>
              </a:path>
            </a:pathLst>
          </a:custGeom>
          <a:solidFill>
            <a:srgbClr val="DDDD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1" name="bg object 81"/>
          <p:cNvSpPr/>
          <p:nvPr/>
        </p:nvSpPr>
        <p:spPr>
          <a:xfrm>
            <a:off x="0" y="0"/>
            <a:ext cx="4969510" cy="4969510"/>
          </a:xfrm>
          <a:custGeom>
            <a:avLst/>
            <a:gdLst/>
            <a:ahLst/>
            <a:cxnLst/>
            <a:rect l="l" t="t" r="r" b="b"/>
            <a:pathLst>
              <a:path w="4969510" h="4969510">
                <a:moveTo>
                  <a:pt x="4969510" y="0"/>
                </a:moveTo>
                <a:lnTo>
                  <a:pt x="4814570" y="0"/>
                </a:lnTo>
                <a:lnTo>
                  <a:pt x="0" y="4814570"/>
                </a:lnTo>
                <a:lnTo>
                  <a:pt x="0" y="4969510"/>
                </a:lnTo>
                <a:lnTo>
                  <a:pt x="4969510" y="0"/>
                </a:lnTo>
                <a:close/>
              </a:path>
            </a:pathLst>
          </a:custGeom>
          <a:solidFill>
            <a:srgbClr val="DEDE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2" name="bg object 82"/>
          <p:cNvSpPr/>
          <p:nvPr/>
        </p:nvSpPr>
        <p:spPr>
          <a:xfrm>
            <a:off x="0" y="0"/>
            <a:ext cx="4814570" cy="4814570"/>
          </a:xfrm>
          <a:custGeom>
            <a:avLst/>
            <a:gdLst/>
            <a:ahLst/>
            <a:cxnLst/>
            <a:rect l="l" t="t" r="r" b="b"/>
            <a:pathLst>
              <a:path w="4814570" h="4814570">
                <a:moveTo>
                  <a:pt x="4814570" y="0"/>
                </a:moveTo>
                <a:lnTo>
                  <a:pt x="4659630" y="0"/>
                </a:lnTo>
                <a:lnTo>
                  <a:pt x="0" y="4659630"/>
                </a:lnTo>
                <a:lnTo>
                  <a:pt x="0" y="4814570"/>
                </a:lnTo>
                <a:lnTo>
                  <a:pt x="4814570" y="0"/>
                </a:lnTo>
                <a:close/>
              </a:path>
            </a:pathLst>
          </a:custGeom>
          <a:solidFill>
            <a:srgbClr val="DFD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3" name="bg object 83"/>
          <p:cNvSpPr/>
          <p:nvPr/>
        </p:nvSpPr>
        <p:spPr>
          <a:xfrm>
            <a:off x="0" y="0"/>
            <a:ext cx="4659630" cy="4659630"/>
          </a:xfrm>
          <a:custGeom>
            <a:avLst/>
            <a:gdLst/>
            <a:ahLst/>
            <a:cxnLst/>
            <a:rect l="l" t="t" r="r" b="b"/>
            <a:pathLst>
              <a:path w="4659630" h="4659630">
                <a:moveTo>
                  <a:pt x="4659630" y="0"/>
                </a:moveTo>
                <a:lnTo>
                  <a:pt x="4503051" y="0"/>
                </a:lnTo>
                <a:lnTo>
                  <a:pt x="0" y="4502337"/>
                </a:lnTo>
                <a:lnTo>
                  <a:pt x="0" y="4659630"/>
                </a:lnTo>
                <a:lnTo>
                  <a:pt x="4659630" y="0"/>
                </a:lnTo>
                <a:close/>
              </a:path>
            </a:pathLst>
          </a:custGeom>
          <a:solidFill>
            <a:srgbClr val="E0E0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4" name="bg object 84"/>
          <p:cNvSpPr/>
          <p:nvPr/>
        </p:nvSpPr>
        <p:spPr>
          <a:xfrm>
            <a:off x="0" y="0"/>
            <a:ext cx="4503420" cy="4502785"/>
          </a:xfrm>
          <a:custGeom>
            <a:avLst/>
            <a:gdLst/>
            <a:ahLst/>
            <a:cxnLst/>
            <a:rect l="l" t="t" r="r" b="b"/>
            <a:pathLst>
              <a:path w="4503420" h="4502785">
                <a:moveTo>
                  <a:pt x="4503051" y="0"/>
                </a:moveTo>
                <a:lnTo>
                  <a:pt x="4347210" y="0"/>
                </a:lnTo>
                <a:lnTo>
                  <a:pt x="0" y="4347210"/>
                </a:lnTo>
                <a:lnTo>
                  <a:pt x="0" y="4502337"/>
                </a:lnTo>
                <a:lnTo>
                  <a:pt x="4503051" y="0"/>
                </a:lnTo>
                <a:close/>
              </a:path>
            </a:pathLst>
          </a:custGeom>
          <a:solidFill>
            <a:srgbClr val="E1E1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5" name="bg object 85"/>
          <p:cNvSpPr/>
          <p:nvPr/>
        </p:nvSpPr>
        <p:spPr>
          <a:xfrm>
            <a:off x="0" y="0"/>
            <a:ext cx="4347210" cy="4347210"/>
          </a:xfrm>
          <a:custGeom>
            <a:avLst/>
            <a:gdLst/>
            <a:ahLst/>
            <a:cxnLst/>
            <a:rect l="l" t="t" r="r" b="b"/>
            <a:pathLst>
              <a:path w="4347210" h="4347210">
                <a:moveTo>
                  <a:pt x="4347210" y="0"/>
                </a:moveTo>
                <a:lnTo>
                  <a:pt x="4192270" y="0"/>
                </a:lnTo>
                <a:lnTo>
                  <a:pt x="0" y="4192270"/>
                </a:lnTo>
                <a:lnTo>
                  <a:pt x="0" y="4347210"/>
                </a:lnTo>
                <a:lnTo>
                  <a:pt x="4347210" y="0"/>
                </a:lnTo>
                <a:close/>
              </a:path>
            </a:pathLst>
          </a:custGeom>
          <a:solidFill>
            <a:srgbClr val="E2E2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6" name="bg object 86"/>
          <p:cNvSpPr/>
          <p:nvPr/>
        </p:nvSpPr>
        <p:spPr>
          <a:xfrm>
            <a:off x="0" y="0"/>
            <a:ext cx="4192270" cy="4192270"/>
          </a:xfrm>
          <a:custGeom>
            <a:avLst/>
            <a:gdLst/>
            <a:ahLst/>
            <a:cxnLst/>
            <a:rect l="l" t="t" r="r" b="b"/>
            <a:pathLst>
              <a:path w="4192270" h="4192270">
                <a:moveTo>
                  <a:pt x="4192270" y="0"/>
                </a:moveTo>
                <a:lnTo>
                  <a:pt x="4037330" y="0"/>
                </a:lnTo>
                <a:lnTo>
                  <a:pt x="0" y="4037329"/>
                </a:lnTo>
                <a:lnTo>
                  <a:pt x="0" y="4192270"/>
                </a:lnTo>
                <a:lnTo>
                  <a:pt x="4192270" y="0"/>
                </a:lnTo>
                <a:close/>
              </a:path>
            </a:pathLst>
          </a:custGeom>
          <a:solidFill>
            <a:srgbClr val="E3E3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7" name="bg object 87"/>
          <p:cNvSpPr/>
          <p:nvPr/>
        </p:nvSpPr>
        <p:spPr>
          <a:xfrm>
            <a:off x="0" y="0"/>
            <a:ext cx="4037329" cy="4037329"/>
          </a:xfrm>
          <a:custGeom>
            <a:avLst/>
            <a:gdLst/>
            <a:ahLst/>
            <a:cxnLst/>
            <a:rect l="l" t="t" r="r" b="b"/>
            <a:pathLst>
              <a:path w="4037329" h="4037329">
                <a:moveTo>
                  <a:pt x="4037329" y="0"/>
                </a:moveTo>
                <a:lnTo>
                  <a:pt x="3882390" y="0"/>
                </a:lnTo>
                <a:lnTo>
                  <a:pt x="0" y="3882390"/>
                </a:lnTo>
                <a:lnTo>
                  <a:pt x="0" y="4037329"/>
                </a:lnTo>
                <a:lnTo>
                  <a:pt x="4037329" y="0"/>
                </a:lnTo>
                <a:close/>
              </a:path>
            </a:pathLst>
          </a:custGeom>
          <a:solidFill>
            <a:srgbClr val="E4E4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8" name="bg object 88"/>
          <p:cNvSpPr/>
          <p:nvPr/>
        </p:nvSpPr>
        <p:spPr>
          <a:xfrm>
            <a:off x="0" y="0"/>
            <a:ext cx="3882390" cy="3882390"/>
          </a:xfrm>
          <a:custGeom>
            <a:avLst/>
            <a:gdLst/>
            <a:ahLst/>
            <a:cxnLst/>
            <a:rect l="l" t="t" r="r" b="b"/>
            <a:pathLst>
              <a:path w="3882390" h="3882390">
                <a:moveTo>
                  <a:pt x="3882389" y="0"/>
                </a:moveTo>
                <a:lnTo>
                  <a:pt x="3725750" y="0"/>
                </a:lnTo>
                <a:lnTo>
                  <a:pt x="0" y="3725158"/>
                </a:lnTo>
                <a:lnTo>
                  <a:pt x="0" y="3882389"/>
                </a:lnTo>
                <a:lnTo>
                  <a:pt x="3882389" y="0"/>
                </a:lnTo>
                <a:close/>
              </a:path>
            </a:pathLst>
          </a:custGeom>
          <a:solidFill>
            <a:srgbClr val="E5E5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89" name="bg object 89"/>
          <p:cNvSpPr/>
          <p:nvPr/>
        </p:nvSpPr>
        <p:spPr>
          <a:xfrm>
            <a:off x="0" y="0"/>
            <a:ext cx="3726179" cy="3725545"/>
          </a:xfrm>
          <a:custGeom>
            <a:avLst/>
            <a:gdLst/>
            <a:ahLst/>
            <a:cxnLst/>
            <a:rect l="l" t="t" r="r" b="b"/>
            <a:pathLst>
              <a:path w="3726179" h="3725545">
                <a:moveTo>
                  <a:pt x="3725750" y="0"/>
                </a:moveTo>
                <a:lnTo>
                  <a:pt x="3569970" y="0"/>
                </a:lnTo>
                <a:lnTo>
                  <a:pt x="0" y="3569970"/>
                </a:lnTo>
                <a:lnTo>
                  <a:pt x="0" y="3725158"/>
                </a:lnTo>
                <a:lnTo>
                  <a:pt x="3725750" y="0"/>
                </a:lnTo>
                <a:close/>
              </a:path>
            </a:pathLst>
          </a:custGeom>
          <a:solidFill>
            <a:srgbClr val="E6E6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0" name="bg object 90"/>
          <p:cNvSpPr/>
          <p:nvPr/>
        </p:nvSpPr>
        <p:spPr>
          <a:xfrm>
            <a:off x="0" y="0"/>
            <a:ext cx="3569970" cy="3569970"/>
          </a:xfrm>
          <a:custGeom>
            <a:avLst/>
            <a:gdLst/>
            <a:ahLst/>
            <a:cxnLst/>
            <a:rect l="l" t="t" r="r" b="b"/>
            <a:pathLst>
              <a:path w="3569970" h="3569970">
                <a:moveTo>
                  <a:pt x="3569970" y="0"/>
                </a:moveTo>
                <a:lnTo>
                  <a:pt x="3415030" y="0"/>
                </a:lnTo>
                <a:lnTo>
                  <a:pt x="0" y="3415029"/>
                </a:lnTo>
                <a:lnTo>
                  <a:pt x="0" y="3569970"/>
                </a:lnTo>
                <a:lnTo>
                  <a:pt x="3569970" y="0"/>
                </a:lnTo>
                <a:close/>
              </a:path>
            </a:pathLst>
          </a:custGeom>
          <a:solidFill>
            <a:srgbClr val="E7E7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1" name="bg object 91"/>
          <p:cNvSpPr/>
          <p:nvPr/>
        </p:nvSpPr>
        <p:spPr>
          <a:xfrm>
            <a:off x="0" y="0"/>
            <a:ext cx="3415029" cy="3415029"/>
          </a:xfrm>
          <a:custGeom>
            <a:avLst/>
            <a:gdLst/>
            <a:ahLst/>
            <a:cxnLst/>
            <a:rect l="l" t="t" r="r" b="b"/>
            <a:pathLst>
              <a:path w="3415029" h="3415029">
                <a:moveTo>
                  <a:pt x="3415029" y="0"/>
                </a:moveTo>
                <a:lnTo>
                  <a:pt x="3260089" y="0"/>
                </a:lnTo>
                <a:lnTo>
                  <a:pt x="0" y="3260089"/>
                </a:lnTo>
                <a:lnTo>
                  <a:pt x="0" y="3415029"/>
                </a:lnTo>
                <a:lnTo>
                  <a:pt x="3415029" y="0"/>
                </a:lnTo>
                <a:close/>
              </a:path>
            </a:pathLst>
          </a:custGeom>
          <a:solidFill>
            <a:srgbClr val="E8E8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2" name="bg object 92"/>
          <p:cNvSpPr/>
          <p:nvPr/>
        </p:nvSpPr>
        <p:spPr>
          <a:xfrm>
            <a:off x="0" y="0"/>
            <a:ext cx="3260090" cy="3260090"/>
          </a:xfrm>
          <a:custGeom>
            <a:avLst/>
            <a:gdLst/>
            <a:ahLst/>
            <a:cxnLst/>
            <a:rect l="l" t="t" r="r" b="b"/>
            <a:pathLst>
              <a:path w="3260090" h="3260090">
                <a:moveTo>
                  <a:pt x="3260089" y="0"/>
                </a:moveTo>
                <a:lnTo>
                  <a:pt x="3105150" y="0"/>
                </a:lnTo>
                <a:lnTo>
                  <a:pt x="0" y="3105150"/>
                </a:lnTo>
                <a:lnTo>
                  <a:pt x="0" y="3260090"/>
                </a:lnTo>
                <a:lnTo>
                  <a:pt x="3260089" y="0"/>
                </a:lnTo>
                <a:close/>
              </a:path>
            </a:pathLst>
          </a:custGeom>
          <a:solidFill>
            <a:srgbClr val="E9E9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3" name="bg object 93"/>
          <p:cNvSpPr/>
          <p:nvPr/>
        </p:nvSpPr>
        <p:spPr>
          <a:xfrm>
            <a:off x="0" y="0"/>
            <a:ext cx="3105150" cy="3105150"/>
          </a:xfrm>
          <a:custGeom>
            <a:avLst/>
            <a:gdLst/>
            <a:ahLst/>
            <a:cxnLst/>
            <a:rect l="l" t="t" r="r" b="b"/>
            <a:pathLst>
              <a:path w="3105150" h="3105150">
                <a:moveTo>
                  <a:pt x="3105150" y="0"/>
                </a:moveTo>
                <a:lnTo>
                  <a:pt x="2949431" y="0"/>
                </a:lnTo>
                <a:lnTo>
                  <a:pt x="0" y="2949899"/>
                </a:lnTo>
                <a:lnTo>
                  <a:pt x="0" y="3105149"/>
                </a:lnTo>
                <a:lnTo>
                  <a:pt x="3105150" y="0"/>
                </a:lnTo>
                <a:close/>
              </a:path>
            </a:pathLst>
          </a:custGeom>
          <a:solidFill>
            <a:srgbClr val="EAEA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4" name="bg object 94"/>
          <p:cNvSpPr/>
          <p:nvPr/>
        </p:nvSpPr>
        <p:spPr>
          <a:xfrm>
            <a:off x="0" y="0"/>
            <a:ext cx="2949575" cy="2950210"/>
          </a:xfrm>
          <a:custGeom>
            <a:avLst/>
            <a:gdLst/>
            <a:ahLst/>
            <a:cxnLst/>
            <a:rect l="l" t="t" r="r" b="b"/>
            <a:pathLst>
              <a:path w="2949575" h="2950210">
                <a:moveTo>
                  <a:pt x="2949431" y="0"/>
                </a:moveTo>
                <a:lnTo>
                  <a:pt x="2794000" y="0"/>
                </a:lnTo>
                <a:lnTo>
                  <a:pt x="0" y="2794000"/>
                </a:lnTo>
                <a:lnTo>
                  <a:pt x="0" y="2949899"/>
                </a:lnTo>
                <a:lnTo>
                  <a:pt x="2949431" y="0"/>
                </a:lnTo>
                <a:close/>
              </a:path>
            </a:pathLst>
          </a:custGeom>
          <a:solidFill>
            <a:srgbClr val="EBEB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5" name="bg object 95"/>
          <p:cNvSpPr/>
          <p:nvPr/>
        </p:nvSpPr>
        <p:spPr>
          <a:xfrm>
            <a:off x="0" y="0"/>
            <a:ext cx="2794000" cy="2794000"/>
          </a:xfrm>
          <a:custGeom>
            <a:avLst/>
            <a:gdLst/>
            <a:ahLst/>
            <a:cxnLst/>
            <a:rect l="l" t="t" r="r" b="b"/>
            <a:pathLst>
              <a:path w="2794000" h="2794000">
                <a:moveTo>
                  <a:pt x="2794000" y="0"/>
                </a:moveTo>
                <a:lnTo>
                  <a:pt x="2638543" y="0"/>
                </a:lnTo>
                <a:lnTo>
                  <a:pt x="0" y="2638124"/>
                </a:lnTo>
                <a:lnTo>
                  <a:pt x="0" y="2794000"/>
                </a:lnTo>
                <a:lnTo>
                  <a:pt x="2794000" y="0"/>
                </a:lnTo>
                <a:close/>
              </a:path>
            </a:pathLst>
          </a:custGeom>
          <a:solidFill>
            <a:srgbClr val="ECEC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6" name="bg object 96"/>
          <p:cNvSpPr/>
          <p:nvPr/>
        </p:nvSpPr>
        <p:spPr>
          <a:xfrm>
            <a:off x="0" y="0"/>
            <a:ext cx="2639060" cy="2638425"/>
          </a:xfrm>
          <a:custGeom>
            <a:avLst/>
            <a:gdLst/>
            <a:ahLst/>
            <a:cxnLst/>
            <a:rect l="l" t="t" r="r" b="b"/>
            <a:pathLst>
              <a:path w="2639060" h="2638425">
                <a:moveTo>
                  <a:pt x="2638539" y="0"/>
                </a:moveTo>
                <a:lnTo>
                  <a:pt x="2482850" y="0"/>
                </a:lnTo>
                <a:lnTo>
                  <a:pt x="2327910" y="0"/>
                </a:lnTo>
                <a:lnTo>
                  <a:pt x="0" y="2327910"/>
                </a:lnTo>
                <a:lnTo>
                  <a:pt x="0" y="2482850"/>
                </a:lnTo>
                <a:lnTo>
                  <a:pt x="0" y="2638133"/>
                </a:lnTo>
                <a:lnTo>
                  <a:pt x="2638539" y="0"/>
                </a:lnTo>
                <a:close/>
              </a:path>
            </a:pathLst>
          </a:custGeom>
          <a:solidFill>
            <a:srgbClr val="EDED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7" name="bg object 97"/>
          <p:cNvSpPr/>
          <p:nvPr/>
        </p:nvSpPr>
        <p:spPr>
          <a:xfrm>
            <a:off x="0" y="0"/>
            <a:ext cx="2327910" cy="2327910"/>
          </a:xfrm>
          <a:custGeom>
            <a:avLst/>
            <a:gdLst/>
            <a:ahLst/>
            <a:cxnLst/>
            <a:rect l="l" t="t" r="r" b="b"/>
            <a:pathLst>
              <a:path w="2327910" h="2327910">
                <a:moveTo>
                  <a:pt x="2327910" y="0"/>
                </a:moveTo>
                <a:lnTo>
                  <a:pt x="2172253" y="0"/>
                </a:lnTo>
                <a:lnTo>
                  <a:pt x="0" y="2172598"/>
                </a:lnTo>
                <a:lnTo>
                  <a:pt x="0" y="2327909"/>
                </a:lnTo>
                <a:lnTo>
                  <a:pt x="2327910" y="0"/>
                </a:lnTo>
                <a:close/>
              </a:path>
            </a:pathLst>
          </a:custGeom>
          <a:solidFill>
            <a:srgbClr val="EEEE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8" name="bg object 98"/>
          <p:cNvSpPr/>
          <p:nvPr/>
        </p:nvSpPr>
        <p:spPr>
          <a:xfrm>
            <a:off x="0" y="0"/>
            <a:ext cx="2172335" cy="2172970"/>
          </a:xfrm>
          <a:custGeom>
            <a:avLst/>
            <a:gdLst/>
            <a:ahLst/>
            <a:cxnLst/>
            <a:rect l="l" t="t" r="r" b="b"/>
            <a:pathLst>
              <a:path w="2172335" h="2172970">
                <a:moveTo>
                  <a:pt x="2172253" y="0"/>
                </a:moveTo>
                <a:lnTo>
                  <a:pt x="2016760" y="0"/>
                </a:lnTo>
                <a:lnTo>
                  <a:pt x="0" y="2016759"/>
                </a:lnTo>
                <a:lnTo>
                  <a:pt x="0" y="2172598"/>
                </a:lnTo>
                <a:lnTo>
                  <a:pt x="2172253" y="0"/>
                </a:lnTo>
                <a:close/>
              </a:path>
            </a:pathLst>
          </a:custGeom>
          <a:solidFill>
            <a:srgbClr val="EFEF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99" name="bg object 99"/>
          <p:cNvSpPr/>
          <p:nvPr/>
        </p:nvSpPr>
        <p:spPr>
          <a:xfrm>
            <a:off x="0" y="0"/>
            <a:ext cx="2016760" cy="2016760"/>
          </a:xfrm>
          <a:custGeom>
            <a:avLst/>
            <a:gdLst/>
            <a:ahLst/>
            <a:cxnLst/>
            <a:rect l="l" t="t" r="r" b="b"/>
            <a:pathLst>
              <a:path w="2016760" h="2016760">
                <a:moveTo>
                  <a:pt x="2016760" y="0"/>
                </a:moveTo>
                <a:lnTo>
                  <a:pt x="1861242" y="0"/>
                </a:lnTo>
                <a:lnTo>
                  <a:pt x="0" y="1860946"/>
                </a:lnTo>
                <a:lnTo>
                  <a:pt x="0" y="2016760"/>
                </a:lnTo>
                <a:lnTo>
                  <a:pt x="2016760" y="0"/>
                </a:lnTo>
                <a:close/>
              </a:path>
            </a:pathLst>
          </a:custGeom>
          <a:solidFill>
            <a:srgbClr val="F0F0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0" name="bg object 100"/>
          <p:cNvSpPr/>
          <p:nvPr/>
        </p:nvSpPr>
        <p:spPr>
          <a:xfrm>
            <a:off x="0" y="0"/>
            <a:ext cx="1861820" cy="1861185"/>
          </a:xfrm>
          <a:custGeom>
            <a:avLst/>
            <a:gdLst/>
            <a:ahLst/>
            <a:cxnLst/>
            <a:rect l="l" t="t" r="r" b="b"/>
            <a:pathLst>
              <a:path w="1861820" h="1861185">
                <a:moveTo>
                  <a:pt x="1861242" y="0"/>
                </a:moveTo>
                <a:lnTo>
                  <a:pt x="1706289" y="0"/>
                </a:lnTo>
                <a:lnTo>
                  <a:pt x="0" y="1706018"/>
                </a:lnTo>
                <a:lnTo>
                  <a:pt x="0" y="1860946"/>
                </a:lnTo>
                <a:lnTo>
                  <a:pt x="1861242" y="0"/>
                </a:lnTo>
                <a:close/>
              </a:path>
            </a:pathLst>
          </a:custGeom>
          <a:solidFill>
            <a:srgbClr val="F1F1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1" name="bg object 101"/>
          <p:cNvSpPr/>
          <p:nvPr/>
        </p:nvSpPr>
        <p:spPr>
          <a:xfrm>
            <a:off x="0" y="0"/>
            <a:ext cx="1706880" cy="1706245"/>
          </a:xfrm>
          <a:custGeom>
            <a:avLst/>
            <a:gdLst/>
            <a:ahLst/>
            <a:cxnLst/>
            <a:rect l="l" t="t" r="r" b="b"/>
            <a:pathLst>
              <a:path w="1706880" h="1706245">
                <a:moveTo>
                  <a:pt x="1706289" y="0"/>
                </a:moveTo>
                <a:lnTo>
                  <a:pt x="1550670" y="0"/>
                </a:lnTo>
                <a:lnTo>
                  <a:pt x="0" y="1550670"/>
                </a:lnTo>
                <a:lnTo>
                  <a:pt x="0" y="1706018"/>
                </a:lnTo>
                <a:lnTo>
                  <a:pt x="1706289" y="0"/>
                </a:lnTo>
                <a:close/>
              </a:path>
            </a:pathLst>
          </a:custGeom>
          <a:solidFill>
            <a:srgbClr val="F2F2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2" name="bg object 102"/>
          <p:cNvSpPr/>
          <p:nvPr/>
        </p:nvSpPr>
        <p:spPr>
          <a:xfrm>
            <a:off x="0" y="0"/>
            <a:ext cx="1550670" cy="1550670"/>
          </a:xfrm>
          <a:custGeom>
            <a:avLst/>
            <a:gdLst/>
            <a:ahLst/>
            <a:cxnLst/>
            <a:rect l="l" t="t" r="r" b="b"/>
            <a:pathLst>
              <a:path w="1550670" h="1550670">
                <a:moveTo>
                  <a:pt x="1550670" y="0"/>
                </a:moveTo>
                <a:lnTo>
                  <a:pt x="1395730" y="0"/>
                </a:lnTo>
                <a:lnTo>
                  <a:pt x="0" y="1395729"/>
                </a:lnTo>
                <a:lnTo>
                  <a:pt x="0" y="1550670"/>
                </a:lnTo>
                <a:lnTo>
                  <a:pt x="1550670" y="0"/>
                </a:lnTo>
                <a:close/>
              </a:path>
            </a:pathLst>
          </a:custGeom>
          <a:solidFill>
            <a:srgbClr val="F3F3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3" name="bg object 103"/>
          <p:cNvSpPr/>
          <p:nvPr/>
        </p:nvSpPr>
        <p:spPr>
          <a:xfrm>
            <a:off x="0" y="0"/>
            <a:ext cx="1395730" cy="1395730"/>
          </a:xfrm>
          <a:custGeom>
            <a:avLst/>
            <a:gdLst/>
            <a:ahLst/>
            <a:cxnLst/>
            <a:rect l="l" t="t" r="r" b="b"/>
            <a:pathLst>
              <a:path w="1395730" h="1395730">
                <a:moveTo>
                  <a:pt x="1395729" y="0"/>
                </a:moveTo>
                <a:lnTo>
                  <a:pt x="1240147" y="0"/>
                </a:lnTo>
                <a:lnTo>
                  <a:pt x="0" y="1240344"/>
                </a:lnTo>
                <a:lnTo>
                  <a:pt x="0" y="1395729"/>
                </a:lnTo>
                <a:lnTo>
                  <a:pt x="1395729" y="0"/>
                </a:lnTo>
                <a:close/>
              </a:path>
            </a:pathLst>
          </a:custGeom>
          <a:solidFill>
            <a:srgbClr val="F4F4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4" name="bg object 104"/>
          <p:cNvSpPr/>
          <p:nvPr/>
        </p:nvSpPr>
        <p:spPr>
          <a:xfrm>
            <a:off x="0" y="0"/>
            <a:ext cx="1240155" cy="1240790"/>
          </a:xfrm>
          <a:custGeom>
            <a:avLst/>
            <a:gdLst/>
            <a:ahLst/>
            <a:cxnLst/>
            <a:rect l="l" t="t" r="r" b="b"/>
            <a:pathLst>
              <a:path w="1240155" h="1240790">
                <a:moveTo>
                  <a:pt x="1240147" y="0"/>
                </a:moveTo>
                <a:lnTo>
                  <a:pt x="1084580" y="0"/>
                </a:lnTo>
                <a:lnTo>
                  <a:pt x="0" y="1084579"/>
                </a:lnTo>
                <a:lnTo>
                  <a:pt x="0" y="1240344"/>
                </a:lnTo>
                <a:lnTo>
                  <a:pt x="1240147" y="0"/>
                </a:lnTo>
                <a:close/>
              </a:path>
            </a:pathLst>
          </a:custGeom>
          <a:solidFill>
            <a:srgbClr val="F5F5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5" name="bg object 105"/>
          <p:cNvSpPr/>
          <p:nvPr/>
        </p:nvSpPr>
        <p:spPr>
          <a:xfrm>
            <a:off x="0" y="0"/>
            <a:ext cx="1084580" cy="1084580"/>
          </a:xfrm>
          <a:custGeom>
            <a:avLst/>
            <a:gdLst/>
            <a:ahLst/>
            <a:cxnLst/>
            <a:rect l="l" t="t" r="r" b="b"/>
            <a:pathLst>
              <a:path w="1084580" h="1084580">
                <a:moveTo>
                  <a:pt x="1084580" y="0"/>
                </a:moveTo>
                <a:lnTo>
                  <a:pt x="929640" y="0"/>
                </a:lnTo>
                <a:lnTo>
                  <a:pt x="0" y="929640"/>
                </a:lnTo>
                <a:lnTo>
                  <a:pt x="0" y="1084580"/>
                </a:lnTo>
                <a:lnTo>
                  <a:pt x="1084580" y="0"/>
                </a:lnTo>
                <a:close/>
              </a:path>
            </a:pathLst>
          </a:custGeom>
          <a:solidFill>
            <a:srgbClr val="F6F6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6" name="bg object 106"/>
          <p:cNvSpPr/>
          <p:nvPr/>
        </p:nvSpPr>
        <p:spPr>
          <a:xfrm>
            <a:off x="0" y="0"/>
            <a:ext cx="929640" cy="929640"/>
          </a:xfrm>
          <a:custGeom>
            <a:avLst/>
            <a:gdLst/>
            <a:ahLst/>
            <a:cxnLst/>
            <a:rect l="l" t="t" r="r" b="b"/>
            <a:pathLst>
              <a:path w="929640" h="929640">
                <a:moveTo>
                  <a:pt x="929640" y="0"/>
                </a:moveTo>
                <a:lnTo>
                  <a:pt x="773430" y="0"/>
                </a:lnTo>
                <a:lnTo>
                  <a:pt x="0" y="773429"/>
                </a:lnTo>
                <a:lnTo>
                  <a:pt x="0" y="929639"/>
                </a:lnTo>
                <a:lnTo>
                  <a:pt x="929640" y="0"/>
                </a:lnTo>
                <a:close/>
              </a:path>
            </a:pathLst>
          </a:custGeom>
          <a:solidFill>
            <a:srgbClr val="F7F7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7" name="bg object 107"/>
          <p:cNvSpPr/>
          <p:nvPr/>
        </p:nvSpPr>
        <p:spPr>
          <a:xfrm>
            <a:off x="0" y="0"/>
            <a:ext cx="773430" cy="773430"/>
          </a:xfrm>
          <a:custGeom>
            <a:avLst/>
            <a:gdLst/>
            <a:ahLst/>
            <a:cxnLst/>
            <a:rect l="l" t="t" r="r" b="b"/>
            <a:pathLst>
              <a:path w="773430" h="773430">
                <a:moveTo>
                  <a:pt x="773429" y="0"/>
                </a:moveTo>
                <a:lnTo>
                  <a:pt x="618489" y="0"/>
                </a:lnTo>
                <a:lnTo>
                  <a:pt x="0" y="618489"/>
                </a:lnTo>
                <a:lnTo>
                  <a:pt x="0" y="773429"/>
                </a:lnTo>
                <a:lnTo>
                  <a:pt x="773429" y="0"/>
                </a:lnTo>
                <a:close/>
              </a:path>
            </a:pathLst>
          </a:custGeom>
          <a:solidFill>
            <a:srgbClr val="F8F8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8" name="bg object 108"/>
          <p:cNvSpPr/>
          <p:nvPr/>
        </p:nvSpPr>
        <p:spPr>
          <a:xfrm>
            <a:off x="0" y="0"/>
            <a:ext cx="618490" cy="618490"/>
          </a:xfrm>
          <a:custGeom>
            <a:avLst/>
            <a:gdLst/>
            <a:ahLst/>
            <a:cxnLst/>
            <a:rect l="l" t="t" r="r" b="b"/>
            <a:pathLst>
              <a:path w="618490" h="618490">
                <a:moveTo>
                  <a:pt x="618489" y="0"/>
                </a:moveTo>
                <a:lnTo>
                  <a:pt x="463550" y="0"/>
                </a:lnTo>
                <a:lnTo>
                  <a:pt x="0" y="463550"/>
                </a:lnTo>
                <a:lnTo>
                  <a:pt x="0" y="618490"/>
                </a:lnTo>
                <a:lnTo>
                  <a:pt x="618489" y="0"/>
                </a:lnTo>
                <a:close/>
              </a:path>
            </a:pathLst>
          </a:custGeom>
          <a:solidFill>
            <a:srgbClr val="F9F9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09" name="bg object 109"/>
          <p:cNvSpPr/>
          <p:nvPr/>
        </p:nvSpPr>
        <p:spPr>
          <a:xfrm>
            <a:off x="0" y="0"/>
            <a:ext cx="463550" cy="463550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463550" y="0"/>
                </a:moveTo>
                <a:lnTo>
                  <a:pt x="308610" y="0"/>
                </a:lnTo>
                <a:lnTo>
                  <a:pt x="0" y="308609"/>
                </a:lnTo>
                <a:lnTo>
                  <a:pt x="0" y="463550"/>
                </a:lnTo>
                <a:lnTo>
                  <a:pt x="463550" y="0"/>
                </a:lnTo>
                <a:close/>
              </a:path>
            </a:pathLst>
          </a:custGeom>
          <a:solidFill>
            <a:srgbClr val="FAFA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0" name="bg object 110"/>
          <p:cNvSpPr/>
          <p:nvPr/>
        </p:nvSpPr>
        <p:spPr>
          <a:xfrm>
            <a:off x="0" y="0"/>
            <a:ext cx="308610" cy="308610"/>
          </a:xfrm>
          <a:custGeom>
            <a:avLst/>
            <a:gdLst/>
            <a:ahLst/>
            <a:cxnLst/>
            <a:rect l="l" t="t" r="r" b="b"/>
            <a:pathLst>
              <a:path w="308610" h="308610">
                <a:moveTo>
                  <a:pt x="308610" y="0"/>
                </a:moveTo>
                <a:lnTo>
                  <a:pt x="153113" y="0"/>
                </a:lnTo>
                <a:lnTo>
                  <a:pt x="0" y="153137"/>
                </a:lnTo>
                <a:lnTo>
                  <a:pt x="0" y="308610"/>
                </a:lnTo>
                <a:lnTo>
                  <a:pt x="308610" y="0"/>
                </a:lnTo>
                <a:close/>
              </a:path>
            </a:pathLst>
          </a:custGeom>
          <a:solidFill>
            <a:srgbClr val="FBFB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1" name="bg object 111"/>
          <p:cNvSpPr/>
          <p:nvPr/>
        </p:nvSpPr>
        <p:spPr>
          <a:xfrm>
            <a:off x="0" y="0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153113" y="0"/>
                </a:moveTo>
                <a:lnTo>
                  <a:pt x="0" y="0"/>
                </a:lnTo>
                <a:lnTo>
                  <a:pt x="0" y="153137"/>
                </a:lnTo>
                <a:lnTo>
                  <a:pt x="153113" y="0"/>
                </a:lnTo>
                <a:close/>
              </a:path>
            </a:pathLst>
          </a:custGeom>
          <a:solidFill>
            <a:srgbClr val="FCFCFF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2" name="bg object 112"/>
          <p:cNvSpPr/>
          <p:nvPr/>
        </p:nvSpPr>
        <p:spPr>
          <a:xfrm>
            <a:off x="499109" y="5944870"/>
            <a:ext cx="4893945" cy="913130"/>
          </a:xfrm>
          <a:custGeom>
            <a:avLst/>
            <a:gdLst/>
            <a:ahLst/>
            <a:cxnLst/>
            <a:rect l="l" t="t" r="r" b="b"/>
            <a:pathLst>
              <a:path w="4893945" h="913129">
                <a:moveTo>
                  <a:pt x="82019" y="20299"/>
                </a:moveTo>
                <a:lnTo>
                  <a:pt x="3633665" y="913129"/>
                </a:lnTo>
                <a:lnTo>
                  <a:pt x="4893660" y="913129"/>
                </a:lnTo>
                <a:lnTo>
                  <a:pt x="82019" y="20299"/>
                </a:lnTo>
                <a:close/>
              </a:path>
              <a:path w="4893945" h="913129">
                <a:moveTo>
                  <a:pt x="1270" y="0"/>
                </a:moveTo>
                <a:lnTo>
                  <a:pt x="0" y="5079"/>
                </a:lnTo>
                <a:lnTo>
                  <a:pt x="82019" y="20299"/>
                </a:lnTo>
                <a:lnTo>
                  <a:pt x="1270" y="0"/>
                </a:lnTo>
                <a:close/>
              </a:path>
            </a:pathLst>
          </a:custGeom>
          <a:solidFill>
            <a:srgbClr val="9ECADB">
              <a:alpha val="39999"/>
            </a:srgbClr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3" name="bg object 113"/>
          <p:cNvSpPr/>
          <p:nvPr/>
        </p:nvSpPr>
        <p:spPr>
          <a:xfrm>
            <a:off x="485140" y="5938520"/>
            <a:ext cx="3656965" cy="919480"/>
          </a:xfrm>
          <a:custGeom>
            <a:avLst/>
            <a:gdLst/>
            <a:ahLst/>
            <a:cxnLst/>
            <a:rect l="l" t="t" r="r" b="b"/>
            <a:pathLst>
              <a:path w="3656965" h="919479">
                <a:moveTo>
                  <a:pt x="0" y="0"/>
                </a:moveTo>
                <a:lnTo>
                  <a:pt x="7620" y="6349"/>
                </a:lnTo>
                <a:lnTo>
                  <a:pt x="2870845" y="919479"/>
                </a:lnTo>
                <a:lnTo>
                  <a:pt x="3656536" y="919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14" name="bg object 114"/>
          <p:cNvSpPr/>
          <p:nvPr/>
        </p:nvSpPr>
        <p:spPr>
          <a:xfrm>
            <a:off x="0" y="5772150"/>
            <a:ext cx="3402329" cy="1085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3630" y="1496059"/>
            <a:ext cx="2846070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 u="heavy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3630" y="2659379"/>
            <a:ext cx="6945630" cy="1553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5/23/2021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128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77" y="20827"/>
            <a:ext cx="6235445" cy="2031325"/>
          </a:xfrm>
        </p:spPr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UNIT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228600" y="2667000"/>
            <a:ext cx="10396220" cy="492443"/>
          </a:xfrm>
        </p:spPr>
        <p:txBody>
          <a:bodyPr/>
          <a:lstStyle/>
          <a:p>
            <a:pPr algn="ctr"/>
            <a:r>
              <a:rPr lang="en-US" spc="-5" dirty="0" smtClean="0">
                <a:solidFill>
                  <a:srgbClr val="FF0000"/>
                </a:solidFill>
                <a:latin typeface="Arial"/>
                <a:cs typeface="Arial"/>
              </a:rPr>
              <a:t>Estimation And Scheduling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5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6920" y="432257"/>
            <a:ext cx="3552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mtClean="0">
                <a:solidFill>
                  <a:srgbClr val="FF0000"/>
                </a:solidFill>
              </a:rPr>
              <a:t>Software</a:t>
            </a:r>
            <a:r>
              <a:rPr spc="-95" dirty="0" smtClean="0">
                <a:solidFill>
                  <a:srgbClr val="FF0000"/>
                </a:solidFill>
              </a:rPr>
              <a:t> </a:t>
            </a:r>
            <a:r>
              <a:rPr spc="5" dirty="0" smtClean="0">
                <a:solidFill>
                  <a:srgbClr val="FF0000"/>
                </a:solidFill>
              </a:rPr>
              <a:t>Scope</a:t>
            </a:r>
            <a:endParaRPr spc="5"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164744"/>
            <a:ext cx="7690484" cy="650947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Software scope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describes</a:t>
            </a: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functions and features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 are to be delivered to end</a:t>
            </a:r>
            <a:r>
              <a:rPr sz="2400" spc="-2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2400" dirty="0">
                <a:latin typeface="Times New Roman"/>
                <a:cs typeface="Times New Roman"/>
              </a:rPr>
              <a:t> that are input to and output from the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</a:t>
            </a:r>
          </a:p>
          <a:p>
            <a:pPr marL="756285" marR="25971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"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content"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 is presented to users as a consequence of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  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software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performance, constraints, interfaces, and </a:t>
            </a: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reliability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spc="5" dirty="0" smtClean="0">
                <a:latin typeface="Times New Roman"/>
                <a:cs typeface="Times New Roman"/>
              </a:rPr>
              <a:t>bound</a:t>
            </a:r>
            <a:r>
              <a:rPr lang="en-US" sz="2400" spc="5" dirty="0">
                <a:latin typeface="Times New Roman"/>
                <a:cs typeface="Times New Roman"/>
              </a:rPr>
              <a:t> </a:t>
            </a:r>
            <a:r>
              <a:rPr sz="2400" dirty="0" smtClean="0">
                <a:latin typeface="Times New Roman"/>
                <a:cs typeface="Times New Roman"/>
              </a:rPr>
              <a:t>the</a:t>
            </a:r>
            <a:r>
              <a:rPr sz="2400" spc="-30" dirty="0" smtClean="0">
                <a:latin typeface="Times New Roman"/>
                <a:cs typeface="Times New Roman"/>
              </a:rPr>
              <a:t> </a:t>
            </a:r>
            <a:r>
              <a:rPr sz="2400" dirty="0" smtClean="0">
                <a:latin typeface="Times New Roman"/>
                <a:cs typeface="Times New Roman"/>
              </a:rPr>
              <a:t>system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Scope can be define using two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</a:t>
            </a:r>
          </a:p>
          <a:p>
            <a:pPr marL="756285" marR="869950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narrative description</a:t>
            </a:r>
            <a:r>
              <a:rPr sz="2400" dirty="0">
                <a:latin typeface="Times New Roman"/>
                <a:cs typeface="Times New Roman"/>
              </a:rPr>
              <a:t> of software scope is developed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after  </a:t>
            </a:r>
            <a:r>
              <a:rPr sz="2400" spc="-5" dirty="0">
                <a:latin typeface="Times New Roman"/>
                <a:cs typeface="Times New Roman"/>
              </a:rPr>
              <a:t>communication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spc="-5" dirty="0">
                <a:latin typeface="Times New Roman"/>
                <a:cs typeface="Times New Roman"/>
              </a:rPr>
              <a:t>all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stakeholders</a:t>
            </a: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A set of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 cases</a:t>
            </a:r>
            <a:r>
              <a:rPr sz="2400" dirty="0">
                <a:latin typeface="Times New Roman"/>
                <a:cs typeface="Times New Roman"/>
              </a:rPr>
              <a:t> is developed by end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335"/>
              </a:spcBef>
            </a:pPr>
            <a:r>
              <a:rPr sz="1400" dirty="0">
                <a:latin typeface="Times New Roman"/>
                <a:cs typeface="Times New Roman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3973" y="627654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9036" y="432257"/>
            <a:ext cx="6271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Software </a:t>
            </a:r>
            <a:r>
              <a:rPr spc="5" dirty="0">
                <a:solidFill>
                  <a:srgbClr val="FF0000"/>
                </a:solidFill>
              </a:rPr>
              <a:t>Scope</a:t>
            </a:r>
            <a:r>
              <a:rPr spc="-8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(continued)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2159318"/>
            <a:ext cx="7844155" cy="29521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After </a:t>
            </a:r>
            <a:r>
              <a:rPr sz="2400" dirty="0">
                <a:latin typeface="Times New Roman"/>
                <a:cs typeface="Times New Roman"/>
              </a:rPr>
              <a:t>the scope has been identified,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two questions</a:t>
            </a:r>
            <a:r>
              <a:rPr sz="2400" dirty="0">
                <a:latin typeface="Times New Roman"/>
                <a:cs typeface="Times New Roman"/>
              </a:rPr>
              <a:t> are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asked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build software to </a:t>
            </a:r>
            <a:r>
              <a:rPr sz="2400" spc="-5" dirty="0">
                <a:latin typeface="Times New Roman"/>
                <a:cs typeface="Times New Roman"/>
              </a:rPr>
              <a:t>meet 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scope?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the project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feasible?</a:t>
            </a:r>
            <a:endParaRPr sz="2400">
              <a:latin typeface="Times New Roman"/>
              <a:cs typeface="Times New Roman"/>
            </a:endParaRPr>
          </a:p>
          <a:p>
            <a:pPr marL="355600" marR="18224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Software </a:t>
            </a:r>
            <a:r>
              <a:rPr sz="2400" dirty="0">
                <a:latin typeface="Times New Roman"/>
                <a:cs typeface="Times New Roman"/>
              </a:rPr>
              <a:t>engineers too </a:t>
            </a:r>
            <a:r>
              <a:rPr sz="2400" spc="-5" dirty="0">
                <a:latin typeface="Times New Roman"/>
                <a:cs typeface="Times New Roman"/>
              </a:rPr>
              <a:t>often rush </a:t>
            </a:r>
            <a:r>
              <a:rPr sz="2400" dirty="0">
                <a:latin typeface="Times New Roman"/>
                <a:cs typeface="Times New Roman"/>
              </a:rPr>
              <a:t>(or are pushed) past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  questions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Later they </a:t>
            </a:r>
            <a:r>
              <a:rPr sz="2400" spc="-5" dirty="0">
                <a:latin typeface="Times New Roman"/>
                <a:cs typeface="Times New Roman"/>
              </a:rPr>
              <a:t>become mired </a:t>
            </a:r>
            <a:r>
              <a:rPr sz="2400" dirty="0">
                <a:latin typeface="Times New Roman"/>
                <a:cs typeface="Times New Roman"/>
              </a:rPr>
              <a:t>in a project that </a:t>
            </a:r>
            <a:r>
              <a:rPr sz="2400" spc="-5" dirty="0">
                <a:latin typeface="Times New Roman"/>
                <a:cs typeface="Times New Roman"/>
              </a:rPr>
              <a:t>is doomed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 onset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80069" y="6276543"/>
            <a:ext cx="1930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4200" y="457200"/>
            <a:ext cx="23882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Feasibility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702050"/>
            <a:ext cx="8129270" cy="405002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After </a:t>
            </a:r>
            <a:r>
              <a:rPr sz="2400" dirty="0">
                <a:latin typeface="Times New Roman"/>
                <a:cs typeface="Times New Roman"/>
              </a:rPr>
              <a:t>the scope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resolved, feasibility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addressed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Software </a:t>
            </a:r>
            <a:r>
              <a:rPr sz="2400" dirty="0">
                <a:latin typeface="Times New Roman"/>
                <a:cs typeface="Times New Roman"/>
              </a:rPr>
              <a:t>feasibility has </a:t>
            </a:r>
            <a:r>
              <a:rPr sz="2400" spc="-5" dirty="0">
                <a:latin typeface="Times New Roman"/>
                <a:cs typeface="Times New Roman"/>
              </a:rPr>
              <a:t>four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dimensions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400" b="1" dirty="0">
                <a:latin typeface="Times New Roman"/>
                <a:cs typeface="Times New Roman"/>
              </a:rPr>
              <a:t>Technology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the project technically feasible?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within  the state of the art? Can </a:t>
            </a:r>
            <a:r>
              <a:rPr sz="2400" spc="-5" dirty="0">
                <a:latin typeface="Times New Roman"/>
                <a:cs typeface="Times New Roman"/>
              </a:rPr>
              <a:t>defects </a:t>
            </a:r>
            <a:r>
              <a:rPr sz="2400" dirty="0">
                <a:latin typeface="Times New Roman"/>
                <a:cs typeface="Times New Roman"/>
              </a:rPr>
              <a:t>be reduced to a level  </a:t>
            </a:r>
            <a:r>
              <a:rPr sz="2400" spc="-5" dirty="0">
                <a:latin typeface="Times New Roman"/>
                <a:cs typeface="Times New Roman"/>
              </a:rPr>
              <a:t>matching </a:t>
            </a:r>
            <a:r>
              <a:rPr sz="2400" dirty="0">
                <a:latin typeface="Times New Roman"/>
                <a:cs typeface="Times New Roman"/>
              </a:rPr>
              <a:t>the application's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needs?</a:t>
            </a:r>
            <a:endParaRPr sz="2400">
              <a:latin typeface="Times New Roman"/>
              <a:cs typeface="Times New Roman"/>
            </a:endParaRPr>
          </a:p>
          <a:p>
            <a:pPr marL="756285" marR="57150" lvl="1" indent="-287020">
              <a:lnSpc>
                <a:spcPct val="100000"/>
              </a:lnSpc>
              <a:spcBef>
                <a:spcPts val="580"/>
              </a:spcBef>
              <a:buFont typeface="Times New Roman"/>
              <a:buChar char="–"/>
              <a:tabLst>
                <a:tab pos="756285" algn="l"/>
                <a:tab pos="756920" algn="l"/>
                <a:tab pos="527621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Finance </a:t>
            </a:r>
            <a:r>
              <a:rPr sz="2400" dirty="0">
                <a:latin typeface="Times New Roman"/>
                <a:cs typeface="Times New Roman"/>
              </a:rPr>
              <a:t>– Is 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financially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feasible?	Can </a:t>
            </a:r>
            <a:r>
              <a:rPr sz="2400" spc="-5" dirty="0">
                <a:latin typeface="Times New Roman"/>
                <a:cs typeface="Times New Roman"/>
              </a:rPr>
              <a:t>development </a:t>
            </a:r>
            <a:r>
              <a:rPr sz="2400" dirty="0">
                <a:latin typeface="Times New Roman"/>
                <a:cs typeface="Times New Roman"/>
              </a:rPr>
              <a:t>be  </a:t>
            </a:r>
            <a:r>
              <a:rPr sz="2400" spc="-5" dirty="0">
                <a:latin typeface="Times New Roman"/>
                <a:cs typeface="Times New Roman"/>
              </a:rPr>
              <a:t>completed </a:t>
            </a:r>
            <a:r>
              <a:rPr sz="2400" dirty="0">
                <a:latin typeface="Times New Roman"/>
                <a:cs typeface="Times New Roman"/>
              </a:rPr>
              <a:t>at a cost that the software organization, its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client,  or the </a:t>
            </a:r>
            <a:r>
              <a:rPr sz="2400" spc="-5" dirty="0">
                <a:latin typeface="Times New Roman"/>
                <a:cs typeface="Times New Roman"/>
              </a:rPr>
              <a:t>market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afford?</a:t>
            </a:r>
            <a:endParaRPr sz="2400">
              <a:latin typeface="Times New Roman"/>
              <a:cs typeface="Times New Roman"/>
            </a:endParaRPr>
          </a:p>
          <a:p>
            <a:pPr marL="756285" marR="1370330" lvl="1" indent="-287020">
              <a:lnSpc>
                <a:spcPct val="100000"/>
              </a:lnSpc>
              <a:spcBef>
                <a:spcPts val="575"/>
              </a:spcBef>
              <a:buFont typeface="Times New Roman"/>
              <a:buChar char="–"/>
              <a:tabLst>
                <a:tab pos="756285" algn="l"/>
                <a:tab pos="756920" algn="l"/>
              </a:tabLst>
            </a:pPr>
            <a:r>
              <a:rPr sz="2400" b="1" dirty="0">
                <a:latin typeface="Times New Roman"/>
                <a:cs typeface="Times New Roman"/>
              </a:rPr>
              <a:t>Time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>
                <a:latin typeface="Times New Roman"/>
                <a:cs typeface="Times New Roman"/>
              </a:rPr>
              <a:t>Will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project's time-to-market </a:t>
            </a:r>
            <a:r>
              <a:rPr sz="2400" dirty="0">
                <a:latin typeface="Times New Roman"/>
                <a:cs typeface="Times New Roman"/>
              </a:rPr>
              <a:t>beat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 </a:t>
            </a:r>
            <a:r>
              <a:rPr sz="2400" spc="-5" dirty="0">
                <a:latin typeface="Times New Roman"/>
                <a:cs typeface="Times New Roman"/>
              </a:rPr>
              <a:t>competition?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5799531"/>
            <a:ext cx="6831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400" dirty="0">
                <a:latin typeface="Times New Roman"/>
                <a:cs typeface="Times New Roman"/>
              </a:rPr>
              <a:t>–	</a:t>
            </a:r>
            <a:r>
              <a:rPr sz="2400" b="1" spc="-5" dirty="0">
                <a:latin typeface="Times New Roman"/>
                <a:cs typeface="Times New Roman"/>
              </a:rPr>
              <a:t>Resources </a:t>
            </a:r>
            <a:r>
              <a:rPr sz="2400" dirty="0">
                <a:latin typeface="Times New Roman"/>
                <a:cs typeface="Times New Roman"/>
              </a:rPr>
              <a:t>– </a:t>
            </a:r>
            <a:r>
              <a:rPr sz="2400" spc="-5" dirty="0">
                <a:latin typeface="Times New Roman"/>
                <a:cs typeface="Times New Roman"/>
              </a:rPr>
              <a:t>Does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software </a:t>
            </a:r>
            <a:r>
              <a:rPr sz="2400" dirty="0">
                <a:latin typeface="Times New Roman"/>
                <a:cs typeface="Times New Roman"/>
              </a:rPr>
              <a:t>organization have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 resources needed to succeed in doing the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project?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" y="5368925"/>
            <a:ext cx="184150" cy="370205"/>
          </a:xfrm>
          <a:custGeom>
            <a:avLst/>
            <a:gdLst/>
            <a:ahLst/>
            <a:cxnLst/>
            <a:rect l="l" t="t" r="r" b="b"/>
            <a:pathLst>
              <a:path w="184150" h="370204">
                <a:moveTo>
                  <a:pt x="0" y="369887"/>
                </a:moveTo>
                <a:lnTo>
                  <a:pt x="184150" y="369887"/>
                </a:lnTo>
                <a:lnTo>
                  <a:pt x="18415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8508" y="2490343"/>
            <a:ext cx="40462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Project</a:t>
            </a:r>
            <a:r>
              <a:rPr spc="-9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3973" y="627654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9136" y="813562"/>
            <a:ext cx="46647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Resource</a:t>
            </a:r>
            <a:r>
              <a:rPr spc="-114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0739" y="1867028"/>
            <a:ext cx="7440295" cy="228346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90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Three </a:t>
            </a:r>
            <a:r>
              <a:rPr sz="2000" spc="-5" dirty="0">
                <a:latin typeface="Times New Roman"/>
                <a:cs typeface="Times New Roman"/>
              </a:rPr>
              <a:t>major </a:t>
            </a:r>
            <a:r>
              <a:rPr sz="2000" dirty="0">
                <a:latin typeface="Times New Roman"/>
                <a:cs typeface="Times New Roman"/>
              </a:rPr>
              <a:t>categories of software engineering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</a:p>
          <a:p>
            <a:pPr marL="756285" lvl="1" indent="-287020">
              <a:lnSpc>
                <a:spcPct val="100000"/>
              </a:lnSpc>
              <a:spcBef>
                <a:spcPts val="44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Times New Roman"/>
                <a:cs typeface="Times New Roman"/>
              </a:rPr>
              <a:t>People</a:t>
            </a:r>
            <a:endParaRPr sz="18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Development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environment</a:t>
            </a:r>
            <a:endParaRPr sz="18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Reusable software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</a:p>
          <a:p>
            <a:pPr marL="1155700" marR="5080" lvl="2" indent="-228600">
              <a:lnSpc>
                <a:spcPct val="100000"/>
              </a:lnSpc>
              <a:spcBef>
                <a:spcPts val="390"/>
              </a:spcBef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Times New Roman"/>
                <a:cs typeface="Times New Roman"/>
              </a:rPr>
              <a:t>Often neglected during planning </a:t>
            </a:r>
            <a:r>
              <a:rPr sz="1600" dirty="0">
                <a:latin typeface="Times New Roman"/>
                <a:cs typeface="Times New Roman"/>
              </a:rPr>
              <a:t>but </a:t>
            </a:r>
            <a:r>
              <a:rPr sz="1600" spc="-10" dirty="0">
                <a:latin typeface="Times New Roman"/>
                <a:cs typeface="Times New Roman"/>
              </a:rPr>
              <a:t>become </a:t>
            </a:r>
            <a:r>
              <a:rPr sz="1600" spc="-5" dirty="0">
                <a:latin typeface="Times New Roman"/>
                <a:cs typeface="Times New Roman"/>
              </a:rPr>
              <a:t>a </a:t>
            </a:r>
            <a:r>
              <a:rPr sz="1600" spc="-10" dirty="0">
                <a:latin typeface="Times New Roman"/>
                <a:cs typeface="Times New Roman"/>
              </a:rPr>
              <a:t>paramount </a:t>
            </a:r>
            <a:r>
              <a:rPr sz="1600" spc="-5" dirty="0">
                <a:latin typeface="Times New Roman"/>
                <a:cs typeface="Times New Roman"/>
              </a:rPr>
              <a:t>concern during the  construction phase of the software</a:t>
            </a:r>
            <a:r>
              <a:rPr sz="1600" spc="5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process</a:t>
            </a:r>
            <a:endParaRPr sz="16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46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Times New Roman"/>
                <a:cs typeface="Times New Roman"/>
              </a:rPr>
              <a:t>Each resource is specified</a:t>
            </a:r>
            <a:r>
              <a:rPr sz="2000" spc="-1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8194" y="4125848"/>
            <a:ext cx="5180965" cy="134239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A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description</a:t>
            </a:r>
            <a:r>
              <a:rPr sz="1800" dirty="0">
                <a:latin typeface="Times New Roman"/>
                <a:cs typeface="Times New Roman"/>
              </a:rPr>
              <a:t> of the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resource</a:t>
            </a: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A </a:t>
            </a:r>
            <a:r>
              <a:rPr sz="1800" dirty="0">
                <a:latin typeface="Times New Roman"/>
                <a:cs typeface="Times New Roman"/>
              </a:rPr>
              <a:t>statement 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availability</a:t>
            </a:r>
            <a:endParaRPr sz="18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434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time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when the resource </a:t>
            </a:r>
            <a:r>
              <a:rPr sz="1800" spc="-5" dirty="0">
                <a:latin typeface="Times New Roman"/>
                <a:cs typeface="Times New Roman"/>
              </a:rPr>
              <a:t>will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required</a:t>
            </a:r>
          </a:p>
          <a:p>
            <a:pPr marL="299085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duration</a:t>
            </a:r>
            <a:r>
              <a:rPr sz="1800" dirty="0">
                <a:latin typeface="Times New Roman"/>
                <a:cs typeface="Times New Roman"/>
              </a:rPr>
              <a:t> of </a:t>
            </a:r>
            <a:r>
              <a:rPr sz="1800" spc="-5" dirty="0">
                <a:latin typeface="Times New Roman"/>
                <a:cs typeface="Times New Roman"/>
              </a:rPr>
              <a:t>time </a:t>
            </a:r>
            <a:r>
              <a:rPr sz="1800" dirty="0">
                <a:latin typeface="Times New Roman"/>
                <a:cs typeface="Times New Roman"/>
              </a:rPr>
              <a:t>that the resource </a:t>
            </a:r>
            <a:r>
              <a:rPr sz="1800" spc="-5" dirty="0">
                <a:latin typeface="Times New Roman"/>
                <a:cs typeface="Times New Roman"/>
              </a:rPr>
              <a:t>will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applied</a:t>
            </a:r>
          </a:p>
        </p:txBody>
      </p:sp>
      <p:sp>
        <p:nvSpPr>
          <p:cNvPr id="6" name="object 6"/>
          <p:cNvSpPr/>
          <p:nvPr/>
        </p:nvSpPr>
        <p:spPr>
          <a:xfrm>
            <a:off x="6781800" y="4800600"/>
            <a:ext cx="685800" cy="762000"/>
          </a:xfrm>
          <a:custGeom>
            <a:avLst/>
            <a:gdLst/>
            <a:ahLst/>
            <a:cxnLst/>
            <a:rect l="l" t="t" r="r" b="b"/>
            <a:pathLst>
              <a:path w="685800" h="762000">
                <a:moveTo>
                  <a:pt x="0" y="0"/>
                </a:moveTo>
                <a:lnTo>
                  <a:pt x="685800" y="0"/>
                </a:lnTo>
              </a:path>
              <a:path w="685800" h="762000">
                <a:moveTo>
                  <a:pt x="0" y="762000"/>
                </a:moveTo>
                <a:lnTo>
                  <a:pt x="685800" y="762000"/>
                </a:lnTo>
              </a:path>
              <a:path w="685800" h="762000">
                <a:moveTo>
                  <a:pt x="685800" y="0"/>
                </a:moveTo>
                <a:lnTo>
                  <a:pt x="685800" y="7620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16190" y="4979289"/>
            <a:ext cx="1292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Times New Roman"/>
                <a:cs typeface="Times New Roman"/>
              </a:rPr>
              <a:t>Time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window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3973" y="627654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9097" y="279857"/>
            <a:ext cx="5457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Categories of</a:t>
            </a:r>
            <a:r>
              <a:rPr spc="-10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Resources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5650" y="1289050"/>
            <a:ext cx="3365500" cy="1384300"/>
            <a:chOff x="755650" y="1289050"/>
            <a:chExt cx="3365500" cy="1384300"/>
          </a:xfrm>
        </p:grpSpPr>
        <p:sp>
          <p:nvSpPr>
            <p:cNvPr id="5" name="object 5"/>
            <p:cNvSpPr/>
            <p:nvPr/>
          </p:nvSpPr>
          <p:spPr>
            <a:xfrm>
              <a:off x="762000" y="1295400"/>
              <a:ext cx="3352800" cy="1371600"/>
            </a:xfrm>
            <a:custGeom>
              <a:avLst/>
              <a:gdLst/>
              <a:ahLst/>
              <a:cxnLst/>
              <a:rect l="l" t="t" r="r" b="b"/>
              <a:pathLst>
                <a:path w="3352800" h="1371600">
                  <a:moveTo>
                    <a:pt x="33528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3352800" y="1371600"/>
                  </a:lnTo>
                  <a:lnTo>
                    <a:pt x="3352800" y="0"/>
                  </a:lnTo>
                  <a:close/>
                </a:path>
              </a:pathLst>
            </a:custGeom>
            <a:solidFill>
              <a:srgbClr val="FF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000" y="1295400"/>
              <a:ext cx="3352800" cy="1371600"/>
            </a:xfrm>
            <a:custGeom>
              <a:avLst/>
              <a:gdLst/>
              <a:ahLst/>
              <a:cxnLst/>
              <a:rect l="l" t="t" r="r" b="b"/>
              <a:pathLst>
                <a:path w="3352800" h="1371600">
                  <a:moveTo>
                    <a:pt x="0" y="1371600"/>
                  </a:moveTo>
                  <a:lnTo>
                    <a:pt x="3352800" y="1371600"/>
                  </a:lnTo>
                  <a:lnTo>
                    <a:pt x="3352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2000" y="1295400"/>
            <a:ext cx="3352800" cy="13716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19"/>
              </a:spcBef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People</a:t>
            </a:r>
            <a:endParaRPr sz="1800">
              <a:latin typeface="Times New Roman"/>
              <a:cs typeface="Times New Roman"/>
            </a:endParaRPr>
          </a:p>
          <a:p>
            <a:pPr marL="222250" indent="-131445">
              <a:lnSpc>
                <a:spcPct val="100000"/>
              </a:lnSpc>
              <a:buChar char="-"/>
              <a:tabLst>
                <a:tab pos="222885" algn="l"/>
              </a:tabLst>
            </a:pPr>
            <a:r>
              <a:rPr sz="1800" spc="-5" dirty="0">
                <a:latin typeface="Times New Roman"/>
                <a:cs typeface="Times New Roman"/>
              </a:rPr>
              <a:t>Number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required</a:t>
            </a:r>
            <a:endParaRPr sz="1800">
              <a:latin typeface="Times New Roman"/>
              <a:cs typeface="Times New Roman"/>
            </a:endParaRPr>
          </a:p>
          <a:p>
            <a:pPr marL="222250" indent="-131445">
              <a:lnSpc>
                <a:spcPct val="100000"/>
              </a:lnSpc>
              <a:buChar char="-"/>
              <a:tabLst>
                <a:tab pos="222885" algn="l"/>
              </a:tabLst>
            </a:pPr>
            <a:r>
              <a:rPr sz="1800" spc="-5" dirty="0">
                <a:latin typeface="Times New Roman"/>
                <a:cs typeface="Times New Roman"/>
              </a:rPr>
              <a:t>Skills </a:t>
            </a:r>
            <a:r>
              <a:rPr sz="1800" dirty="0">
                <a:latin typeface="Times New Roman"/>
                <a:cs typeface="Times New Roman"/>
              </a:rPr>
              <a:t>required</a:t>
            </a:r>
            <a:endParaRPr sz="1800">
              <a:latin typeface="Times New Roman"/>
              <a:cs typeface="Times New Roman"/>
            </a:endParaRPr>
          </a:p>
          <a:p>
            <a:pPr marL="222250" indent="-131445">
              <a:lnSpc>
                <a:spcPct val="100000"/>
              </a:lnSpc>
              <a:spcBef>
                <a:spcPts val="5"/>
              </a:spcBef>
              <a:buChar char="-"/>
              <a:tabLst>
                <a:tab pos="222885" algn="l"/>
              </a:tabLst>
            </a:pPr>
            <a:r>
              <a:rPr sz="1800" dirty="0">
                <a:latin typeface="Times New Roman"/>
                <a:cs typeface="Times New Roman"/>
              </a:rPr>
              <a:t>Geographical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location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99050" y="1289050"/>
            <a:ext cx="3365500" cy="1384300"/>
            <a:chOff x="5099050" y="1289050"/>
            <a:chExt cx="3365500" cy="1384300"/>
          </a:xfrm>
        </p:grpSpPr>
        <p:sp>
          <p:nvSpPr>
            <p:cNvPr id="9" name="object 9"/>
            <p:cNvSpPr/>
            <p:nvPr/>
          </p:nvSpPr>
          <p:spPr>
            <a:xfrm>
              <a:off x="5105400" y="1295400"/>
              <a:ext cx="3352800" cy="1371600"/>
            </a:xfrm>
            <a:custGeom>
              <a:avLst/>
              <a:gdLst/>
              <a:ahLst/>
              <a:cxnLst/>
              <a:rect l="l" t="t" r="r" b="b"/>
              <a:pathLst>
                <a:path w="3352800" h="1371600">
                  <a:moveTo>
                    <a:pt x="33528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3352800" y="1371600"/>
                  </a:lnTo>
                  <a:lnTo>
                    <a:pt x="3352800" y="0"/>
                  </a:lnTo>
                  <a:close/>
                </a:path>
              </a:pathLst>
            </a:custGeom>
            <a:solidFill>
              <a:srgbClr val="FFCC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05400" y="1295400"/>
              <a:ext cx="3352800" cy="1371600"/>
            </a:xfrm>
            <a:custGeom>
              <a:avLst/>
              <a:gdLst/>
              <a:ahLst/>
              <a:cxnLst/>
              <a:rect l="l" t="t" r="r" b="b"/>
              <a:pathLst>
                <a:path w="3352800" h="1371600">
                  <a:moveTo>
                    <a:pt x="0" y="1371600"/>
                  </a:moveTo>
                  <a:lnTo>
                    <a:pt x="3352800" y="1371600"/>
                  </a:lnTo>
                  <a:lnTo>
                    <a:pt x="3352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05400" y="1295400"/>
            <a:ext cx="3352800" cy="13716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19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Development</a:t>
            </a:r>
            <a:r>
              <a:rPr sz="18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Environment</a:t>
            </a:r>
            <a:endParaRPr sz="1800">
              <a:latin typeface="Times New Roman"/>
              <a:cs typeface="Times New Roman"/>
            </a:endParaRPr>
          </a:p>
          <a:p>
            <a:pPr marL="222885" indent="-131445">
              <a:lnSpc>
                <a:spcPct val="100000"/>
              </a:lnSpc>
              <a:buChar char="-"/>
              <a:tabLst>
                <a:tab pos="223520" algn="l"/>
              </a:tabLst>
            </a:pPr>
            <a:r>
              <a:rPr sz="1800" dirty="0">
                <a:latin typeface="Times New Roman"/>
                <a:cs typeface="Times New Roman"/>
              </a:rPr>
              <a:t>Software tools</a:t>
            </a:r>
            <a:endParaRPr sz="1800">
              <a:latin typeface="Times New Roman"/>
              <a:cs typeface="Times New Roman"/>
            </a:endParaRPr>
          </a:p>
          <a:p>
            <a:pPr marL="222885" indent="-131445">
              <a:lnSpc>
                <a:spcPct val="100000"/>
              </a:lnSpc>
              <a:buChar char="-"/>
              <a:tabLst>
                <a:tab pos="223520" algn="l"/>
              </a:tabLst>
            </a:pPr>
            <a:r>
              <a:rPr sz="1800" spc="-5" dirty="0">
                <a:latin typeface="Times New Roman"/>
                <a:cs typeface="Times New Roman"/>
              </a:rPr>
              <a:t>Computer</a:t>
            </a:r>
            <a:r>
              <a:rPr sz="1800" dirty="0">
                <a:latin typeface="Times New Roman"/>
                <a:cs typeface="Times New Roman"/>
              </a:rPr>
              <a:t> hardware</a:t>
            </a:r>
            <a:endParaRPr sz="1800">
              <a:latin typeface="Times New Roman"/>
              <a:cs typeface="Times New Roman"/>
            </a:endParaRPr>
          </a:p>
          <a:p>
            <a:pPr marL="222885" indent="-131445">
              <a:lnSpc>
                <a:spcPct val="100000"/>
              </a:lnSpc>
              <a:spcBef>
                <a:spcPts val="5"/>
              </a:spcBef>
              <a:buChar char="-"/>
              <a:tabLst>
                <a:tab pos="223520" algn="l"/>
              </a:tabLst>
            </a:pPr>
            <a:r>
              <a:rPr sz="1800" dirty="0">
                <a:latin typeface="Times New Roman"/>
                <a:cs typeface="Times New Roman"/>
              </a:rPr>
              <a:t>Network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resources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89250" y="5251450"/>
            <a:ext cx="3365500" cy="1384300"/>
            <a:chOff x="2889250" y="5251450"/>
            <a:chExt cx="3365500" cy="1384300"/>
          </a:xfrm>
        </p:grpSpPr>
        <p:sp>
          <p:nvSpPr>
            <p:cNvPr id="13" name="object 13"/>
            <p:cNvSpPr/>
            <p:nvPr/>
          </p:nvSpPr>
          <p:spPr>
            <a:xfrm>
              <a:off x="2895600" y="5257800"/>
              <a:ext cx="3352800" cy="1371600"/>
            </a:xfrm>
            <a:custGeom>
              <a:avLst/>
              <a:gdLst/>
              <a:ahLst/>
              <a:cxnLst/>
              <a:rect l="l" t="t" r="r" b="b"/>
              <a:pathLst>
                <a:path w="3352800" h="1371600">
                  <a:moveTo>
                    <a:pt x="33528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3352800" y="1371600"/>
                  </a:lnTo>
                  <a:lnTo>
                    <a:pt x="335280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95600" y="5257800"/>
              <a:ext cx="3352800" cy="1371600"/>
            </a:xfrm>
            <a:custGeom>
              <a:avLst/>
              <a:gdLst/>
              <a:ahLst/>
              <a:cxnLst/>
              <a:rect l="l" t="t" r="r" b="b"/>
              <a:pathLst>
                <a:path w="3352800" h="1371600">
                  <a:moveTo>
                    <a:pt x="0" y="1371600"/>
                  </a:moveTo>
                  <a:lnTo>
                    <a:pt x="3352800" y="1371600"/>
                  </a:lnTo>
                  <a:lnTo>
                    <a:pt x="3352800" y="0"/>
                  </a:lnTo>
                  <a:lnTo>
                    <a:pt x="0" y="0"/>
                  </a:lnTo>
                  <a:lnTo>
                    <a:pt x="0" y="1371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95600" y="5257800"/>
            <a:ext cx="3352800" cy="137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110"/>
              </a:lnSpc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Reusable Software</a:t>
            </a:r>
            <a:r>
              <a:rPr sz="18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</a:t>
            </a:r>
            <a:endParaRPr sz="1800">
              <a:latin typeface="Times New Roman"/>
              <a:cs typeface="Times New Roman"/>
            </a:endParaRPr>
          </a:p>
          <a:p>
            <a:pPr marL="222885" indent="-132080">
              <a:lnSpc>
                <a:spcPct val="100000"/>
              </a:lnSpc>
              <a:buChar char="-"/>
              <a:tabLst>
                <a:tab pos="223520" algn="l"/>
              </a:tabLst>
            </a:pPr>
            <a:r>
              <a:rPr sz="1800" spc="-5" dirty="0">
                <a:latin typeface="Times New Roman"/>
                <a:cs typeface="Times New Roman"/>
              </a:rPr>
              <a:t>Off-the-shelf</a:t>
            </a:r>
            <a:r>
              <a:rPr sz="1800" dirty="0">
                <a:latin typeface="Times New Roman"/>
                <a:cs typeface="Times New Roman"/>
              </a:rPr>
              <a:t> components</a:t>
            </a:r>
            <a:endParaRPr sz="1800">
              <a:latin typeface="Times New Roman"/>
              <a:cs typeface="Times New Roman"/>
            </a:endParaRPr>
          </a:p>
          <a:p>
            <a:pPr marL="222885" indent="-132080">
              <a:lnSpc>
                <a:spcPct val="100000"/>
              </a:lnSpc>
              <a:buChar char="-"/>
              <a:tabLst>
                <a:tab pos="223520" algn="l"/>
              </a:tabLst>
            </a:pPr>
            <a:r>
              <a:rPr sz="1800" dirty="0">
                <a:latin typeface="Times New Roman"/>
                <a:cs typeface="Times New Roman"/>
              </a:rPr>
              <a:t>Full-experience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endParaRPr sz="1800">
              <a:latin typeface="Times New Roman"/>
              <a:cs typeface="Times New Roman"/>
            </a:endParaRPr>
          </a:p>
          <a:p>
            <a:pPr marL="222885" indent="-132080">
              <a:lnSpc>
                <a:spcPct val="100000"/>
              </a:lnSpc>
              <a:buChar char="-"/>
              <a:tabLst>
                <a:tab pos="223520" algn="l"/>
              </a:tabLst>
            </a:pPr>
            <a:r>
              <a:rPr sz="1800" dirty="0">
                <a:latin typeface="Times New Roman"/>
                <a:cs typeface="Times New Roman"/>
              </a:rPr>
              <a:t>Partial-experience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endParaRPr sz="1800">
              <a:latin typeface="Times New Roman"/>
              <a:cs typeface="Times New Roman"/>
            </a:endParaRPr>
          </a:p>
          <a:p>
            <a:pPr marL="222885" indent="-132080">
              <a:lnSpc>
                <a:spcPct val="100000"/>
              </a:lnSpc>
              <a:buChar char="-"/>
              <a:tabLst>
                <a:tab pos="223520" algn="l"/>
              </a:tabLst>
            </a:pPr>
            <a:r>
              <a:rPr sz="1800" spc="-5" dirty="0">
                <a:latin typeface="Times New Roman"/>
                <a:cs typeface="Times New Roman"/>
              </a:rPr>
              <a:t>New</a:t>
            </a:r>
            <a:r>
              <a:rPr sz="1800" dirty="0">
                <a:latin typeface="Times New Roman"/>
                <a:cs typeface="Times New Roman"/>
              </a:rPr>
              <a:t> components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79850" y="3270250"/>
            <a:ext cx="1384300" cy="1231900"/>
            <a:chOff x="3879850" y="3270250"/>
            <a:chExt cx="1384300" cy="1231900"/>
          </a:xfrm>
        </p:grpSpPr>
        <p:sp>
          <p:nvSpPr>
            <p:cNvPr id="17" name="object 17"/>
            <p:cNvSpPr/>
            <p:nvPr/>
          </p:nvSpPr>
          <p:spPr>
            <a:xfrm>
              <a:off x="3886200" y="3276600"/>
              <a:ext cx="1371600" cy="1219200"/>
            </a:xfrm>
            <a:custGeom>
              <a:avLst/>
              <a:gdLst/>
              <a:ahLst/>
              <a:cxnLst/>
              <a:rect l="l" t="t" r="r" b="b"/>
              <a:pathLst>
                <a:path w="1371600" h="1219200">
                  <a:moveTo>
                    <a:pt x="685800" y="0"/>
                  </a:moveTo>
                  <a:lnTo>
                    <a:pt x="634623" y="1672"/>
                  </a:lnTo>
                  <a:lnTo>
                    <a:pt x="584467" y="6609"/>
                  </a:lnTo>
                  <a:lnTo>
                    <a:pt x="535464" y="14694"/>
                  </a:lnTo>
                  <a:lnTo>
                    <a:pt x="487747" y="25809"/>
                  </a:lnTo>
                  <a:lnTo>
                    <a:pt x="441449" y="39836"/>
                  </a:lnTo>
                  <a:lnTo>
                    <a:pt x="396702" y="56657"/>
                  </a:lnTo>
                  <a:lnTo>
                    <a:pt x="353639" y="76154"/>
                  </a:lnTo>
                  <a:lnTo>
                    <a:pt x="312393" y="98209"/>
                  </a:lnTo>
                  <a:lnTo>
                    <a:pt x="273096" y="122704"/>
                  </a:lnTo>
                  <a:lnTo>
                    <a:pt x="235882" y="149523"/>
                  </a:lnTo>
                  <a:lnTo>
                    <a:pt x="200882" y="178546"/>
                  </a:lnTo>
                  <a:lnTo>
                    <a:pt x="168229" y="209655"/>
                  </a:lnTo>
                  <a:lnTo>
                    <a:pt x="138057" y="242734"/>
                  </a:lnTo>
                  <a:lnTo>
                    <a:pt x="110497" y="277664"/>
                  </a:lnTo>
                  <a:lnTo>
                    <a:pt x="85683" y="314327"/>
                  </a:lnTo>
                  <a:lnTo>
                    <a:pt x="63746" y="352606"/>
                  </a:lnTo>
                  <a:lnTo>
                    <a:pt x="44821" y="392382"/>
                  </a:lnTo>
                  <a:lnTo>
                    <a:pt x="29039" y="433537"/>
                  </a:lnTo>
                  <a:lnTo>
                    <a:pt x="16533" y="475955"/>
                  </a:lnTo>
                  <a:lnTo>
                    <a:pt x="7436" y="519516"/>
                  </a:lnTo>
                  <a:lnTo>
                    <a:pt x="1881" y="564104"/>
                  </a:lnTo>
                  <a:lnTo>
                    <a:pt x="0" y="609600"/>
                  </a:lnTo>
                  <a:lnTo>
                    <a:pt x="1881" y="655095"/>
                  </a:lnTo>
                  <a:lnTo>
                    <a:pt x="7436" y="699683"/>
                  </a:lnTo>
                  <a:lnTo>
                    <a:pt x="16533" y="743244"/>
                  </a:lnTo>
                  <a:lnTo>
                    <a:pt x="29039" y="785662"/>
                  </a:lnTo>
                  <a:lnTo>
                    <a:pt x="44821" y="826817"/>
                  </a:lnTo>
                  <a:lnTo>
                    <a:pt x="63746" y="866593"/>
                  </a:lnTo>
                  <a:lnTo>
                    <a:pt x="85683" y="904872"/>
                  </a:lnTo>
                  <a:lnTo>
                    <a:pt x="110497" y="941535"/>
                  </a:lnTo>
                  <a:lnTo>
                    <a:pt x="138057" y="976465"/>
                  </a:lnTo>
                  <a:lnTo>
                    <a:pt x="168229" y="1009544"/>
                  </a:lnTo>
                  <a:lnTo>
                    <a:pt x="200882" y="1040653"/>
                  </a:lnTo>
                  <a:lnTo>
                    <a:pt x="235882" y="1069676"/>
                  </a:lnTo>
                  <a:lnTo>
                    <a:pt x="273096" y="1096495"/>
                  </a:lnTo>
                  <a:lnTo>
                    <a:pt x="312393" y="1120990"/>
                  </a:lnTo>
                  <a:lnTo>
                    <a:pt x="353639" y="1143045"/>
                  </a:lnTo>
                  <a:lnTo>
                    <a:pt x="396702" y="1162542"/>
                  </a:lnTo>
                  <a:lnTo>
                    <a:pt x="441449" y="1179363"/>
                  </a:lnTo>
                  <a:lnTo>
                    <a:pt x="487747" y="1193390"/>
                  </a:lnTo>
                  <a:lnTo>
                    <a:pt x="535464" y="1204505"/>
                  </a:lnTo>
                  <a:lnTo>
                    <a:pt x="584467" y="1212590"/>
                  </a:lnTo>
                  <a:lnTo>
                    <a:pt x="634623" y="1217527"/>
                  </a:lnTo>
                  <a:lnTo>
                    <a:pt x="685800" y="1219200"/>
                  </a:lnTo>
                  <a:lnTo>
                    <a:pt x="736976" y="1217527"/>
                  </a:lnTo>
                  <a:lnTo>
                    <a:pt x="787132" y="1212590"/>
                  </a:lnTo>
                  <a:lnTo>
                    <a:pt x="836135" y="1204505"/>
                  </a:lnTo>
                  <a:lnTo>
                    <a:pt x="883852" y="1193390"/>
                  </a:lnTo>
                  <a:lnTo>
                    <a:pt x="930150" y="1179363"/>
                  </a:lnTo>
                  <a:lnTo>
                    <a:pt x="974897" y="1162542"/>
                  </a:lnTo>
                  <a:lnTo>
                    <a:pt x="1017960" y="1143045"/>
                  </a:lnTo>
                  <a:lnTo>
                    <a:pt x="1059206" y="1120990"/>
                  </a:lnTo>
                  <a:lnTo>
                    <a:pt x="1098503" y="1096495"/>
                  </a:lnTo>
                  <a:lnTo>
                    <a:pt x="1135717" y="1069676"/>
                  </a:lnTo>
                  <a:lnTo>
                    <a:pt x="1170717" y="1040653"/>
                  </a:lnTo>
                  <a:lnTo>
                    <a:pt x="1203370" y="1009544"/>
                  </a:lnTo>
                  <a:lnTo>
                    <a:pt x="1233542" y="976465"/>
                  </a:lnTo>
                  <a:lnTo>
                    <a:pt x="1261102" y="941535"/>
                  </a:lnTo>
                  <a:lnTo>
                    <a:pt x="1285916" y="904872"/>
                  </a:lnTo>
                  <a:lnTo>
                    <a:pt x="1307853" y="866593"/>
                  </a:lnTo>
                  <a:lnTo>
                    <a:pt x="1326778" y="826817"/>
                  </a:lnTo>
                  <a:lnTo>
                    <a:pt x="1342560" y="785662"/>
                  </a:lnTo>
                  <a:lnTo>
                    <a:pt x="1355066" y="743244"/>
                  </a:lnTo>
                  <a:lnTo>
                    <a:pt x="1364163" y="699683"/>
                  </a:lnTo>
                  <a:lnTo>
                    <a:pt x="1369718" y="655095"/>
                  </a:lnTo>
                  <a:lnTo>
                    <a:pt x="1371600" y="609600"/>
                  </a:lnTo>
                  <a:lnTo>
                    <a:pt x="1369718" y="564104"/>
                  </a:lnTo>
                  <a:lnTo>
                    <a:pt x="1364163" y="519516"/>
                  </a:lnTo>
                  <a:lnTo>
                    <a:pt x="1355066" y="475955"/>
                  </a:lnTo>
                  <a:lnTo>
                    <a:pt x="1342560" y="433537"/>
                  </a:lnTo>
                  <a:lnTo>
                    <a:pt x="1326778" y="392382"/>
                  </a:lnTo>
                  <a:lnTo>
                    <a:pt x="1307853" y="352606"/>
                  </a:lnTo>
                  <a:lnTo>
                    <a:pt x="1285916" y="314327"/>
                  </a:lnTo>
                  <a:lnTo>
                    <a:pt x="1261102" y="277664"/>
                  </a:lnTo>
                  <a:lnTo>
                    <a:pt x="1233542" y="242734"/>
                  </a:lnTo>
                  <a:lnTo>
                    <a:pt x="1203370" y="209655"/>
                  </a:lnTo>
                  <a:lnTo>
                    <a:pt x="1170717" y="178546"/>
                  </a:lnTo>
                  <a:lnTo>
                    <a:pt x="1135717" y="149523"/>
                  </a:lnTo>
                  <a:lnTo>
                    <a:pt x="1098503" y="122704"/>
                  </a:lnTo>
                  <a:lnTo>
                    <a:pt x="1059206" y="98209"/>
                  </a:lnTo>
                  <a:lnTo>
                    <a:pt x="1017960" y="76154"/>
                  </a:lnTo>
                  <a:lnTo>
                    <a:pt x="974897" y="56657"/>
                  </a:lnTo>
                  <a:lnTo>
                    <a:pt x="930150" y="39836"/>
                  </a:lnTo>
                  <a:lnTo>
                    <a:pt x="883852" y="25809"/>
                  </a:lnTo>
                  <a:lnTo>
                    <a:pt x="836135" y="14694"/>
                  </a:lnTo>
                  <a:lnTo>
                    <a:pt x="787132" y="6609"/>
                  </a:lnTo>
                  <a:lnTo>
                    <a:pt x="736976" y="1672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6200" y="3276600"/>
              <a:ext cx="1371600" cy="1219200"/>
            </a:xfrm>
            <a:custGeom>
              <a:avLst/>
              <a:gdLst/>
              <a:ahLst/>
              <a:cxnLst/>
              <a:rect l="l" t="t" r="r" b="b"/>
              <a:pathLst>
                <a:path w="1371600" h="1219200">
                  <a:moveTo>
                    <a:pt x="0" y="609600"/>
                  </a:moveTo>
                  <a:lnTo>
                    <a:pt x="1881" y="564104"/>
                  </a:lnTo>
                  <a:lnTo>
                    <a:pt x="7436" y="519516"/>
                  </a:lnTo>
                  <a:lnTo>
                    <a:pt x="16533" y="475955"/>
                  </a:lnTo>
                  <a:lnTo>
                    <a:pt x="29039" y="433537"/>
                  </a:lnTo>
                  <a:lnTo>
                    <a:pt x="44821" y="392382"/>
                  </a:lnTo>
                  <a:lnTo>
                    <a:pt x="63746" y="352606"/>
                  </a:lnTo>
                  <a:lnTo>
                    <a:pt x="85683" y="314327"/>
                  </a:lnTo>
                  <a:lnTo>
                    <a:pt x="110497" y="277664"/>
                  </a:lnTo>
                  <a:lnTo>
                    <a:pt x="138057" y="242734"/>
                  </a:lnTo>
                  <a:lnTo>
                    <a:pt x="168229" y="209655"/>
                  </a:lnTo>
                  <a:lnTo>
                    <a:pt x="200882" y="178546"/>
                  </a:lnTo>
                  <a:lnTo>
                    <a:pt x="235882" y="149523"/>
                  </a:lnTo>
                  <a:lnTo>
                    <a:pt x="273096" y="122704"/>
                  </a:lnTo>
                  <a:lnTo>
                    <a:pt x="312393" y="98209"/>
                  </a:lnTo>
                  <a:lnTo>
                    <a:pt x="353639" y="76154"/>
                  </a:lnTo>
                  <a:lnTo>
                    <a:pt x="396702" y="56657"/>
                  </a:lnTo>
                  <a:lnTo>
                    <a:pt x="441449" y="39836"/>
                  </a:lnTo>
                  <a:lnTo>
                    <a:pt x="487747" y="25809"/>
                  </a:lnTo>
                  <a:lnTo>
                    <a:pt x="535464" y="14694"/>
                  </a:lnTo>
                  <a:lnTo>
                    <a:pt x="584467" y="6609"/>
                  </a:lnTo>
                  <a:lnTo>
                    <a:pt x="634623" y="1672"/>
                  </a:lnTo>
                  <a:lnTo>
                    <a:pt x="685800" y="0"/>
                  </a:lnTo>
                  <a:lnTo>
                    <a:pt x="736976" y="1672"/>
                  </a:lnTo>
                  <a:lnTo>
                    <a:pt x="787132" y="6609"/>
                  </a:lnTo>
                  <a:lnTo>
                    <a:pt x="836135" y="14694"/>
                  </a:lnTo>
                  <a:lnTo>
                    <a:pt x="883852" y="25809"/>
                  </a:lnTo>
                  <a:lnTo>
                    <a:pt x="930150" y="39836"/>
                  </a:lnTo>
                  <a:lnTo>
                    <a:pt x="974897" y="56657"/>
                  </a:lnTo>
                  <a:lnTo>
                    <a:pt x="1017960" y="76154"/>
                  </a:lnTo>
                  <a:lnTo>
                    <a:pt x="1059206" y="98209"/>
                  </a:lnTo>
                  <a:lnTo>
                    <a:pt x="1098503" y="122704"/>
                  </a:lnTo>
                  <a:lnTo>
                    <a:pt x="1135717" y="149523"/>
                  </a:lnTo>
                  <a:lnTo>
                    <a:pt x="1170717" y="178546"/>
                  </a:lnTo>
                  <a:lnTo>
                    <a:pt x="1203370" y="209655"/>
                  </a:lnTo>
                  <a:lnTo>
                    <a:pt x="1233542" y="242734"/>
                  </a:lnTo>
                  <a:lnTo>
                    <a:pt x="1261102" y="277664"/>
                  </a:lnTo>
                  <a:lnTo>
                    <a:pt x="1285916" y="314327"/>
                  </a:lnTo>
                  <a:lnTo>
                    <a:pt x="1307853" y="352606"/>
                  </a:lnTo>
                  <a:lnTo>
                    <a:pt x="1326778" y="392382"/>
                  </a:lnTo>
                  <a:lnTo>
                    <a:pt x="1342560" y="433537"/>
                  </a:lnTo>
                  <a:lnTo>
                    <a:pt x="1355066" y="475955"/>
                  </a:lnTo>
                  <a:lnTo>
                    <a:pt x="1364163" y="519516"/>
                  </a:lnTo>
                  <a:lnTo>
                    <a:pt x="1369718" y="564104"/>
                  </a:lnTo>
                  <a:lnTo>
                    <a:pt x="1371600" y="609600"/>
                  </a:lnTo>
                  <a:lnTo>
                    <a:pt x="1369718" y="655095"/>
                  </a:lnTo>
                  <a:lnTo>
                    <a:pt x="1364163" y="699683"/>
                  </a:lnTo>
                  <a:lnTo>
                    <a:pt x="1355066" y="743244"/>
                  </a:lnTo>
                  <a:lnTo>
                    <a:pt x="1342560" y="785662"/>
                  </a:lnTo>
                  <a:lnTo>
                    <a:pt x="1326778" y="826817"/>
                  </a:lnTo>
                  <a:lnTo>
                    <a:pt x="1307853" y="866593"/>
                  </a:lnTo>
                  <a:lnTo>
                    <a:pt x="1285916" y="904872"/>
                  </a:lnTo>
                  <a:lnTo>
                    <a:pt x="1261102" y="941535"/>
                  </a:lnTo>
                  <a:lnTo>
                    <a:pt x="1233542" y="976465"/>
                  </a:lnTo>
                  <a:lnTo>
                    <a:pt x="1203370" y="1009544"/>
                  </a:lnTo>
                  <a:lnTo>
                    <a:pt x="1170717" y="1040653"/>
                  </a:lnTo>
                  <a:lnTo>
                    <a:pt x="1135717" y="1069676"/>
                  </a:lnTo>
                  <a:lnTo>
                    <a:pt x="1098503" y="1096495"/>
                  </a:lnTo>
                  <a:lnTo>
                    <a:pt x="1059206" y="1120990"/>
                  </a:lnTo>
                  <a:lnTo>
                    <a:pt x="1017960" y="1143045"/>
                  </a:lnTo>
                  <a:lnTo>
                    <a:pt x="974897" y="1162542"/>
                  </a:lnTo>
                  <a:lnTo>
                    <a:pt x="930150" y="1179363"/>
                  </a:lnTo>
                  <a:lnTo>
                    <a:pt x="883852" y="1193390"/>
                  </a:lnTo>
                  <a:lnTo>
                    <a:pt x="836135" y="1204505"/>
                  </a:lnTo>
                  <a:lnTo>
                    <a:pt x="787132" y="1212590"/>
                  </a:lnTo>
                  <a:lnTo>
                    <a:pt x="736976" y="1217527"/>
                  </a:lnTo>
                  <a:lnTo>
                    <a:pt x="685800" y="1219200"/>
                  </a:lnTo>
                  <a:lnTo>
                    <a:pt x="634623" y="1217527"/>
                  </a:lnTo>
                  <a:lnTo>
                    <a:pt x="584467" y="1212590"/>
                  </a:lnTo>
                  <a:lnTo>
                    <a:pt x="535464" y="1204505"/>
                  </a:lnTo>
                  <a:lnTo>
                    <a:pt x="487747" y="1193390"/>
                  </a:lnTo>
                  <a:lnTo>
                    <a:pt x="441449" y="1179363"/>
                  </a:lnTo>
                  <a:lnTo>
                    <a:pt x="396702" y="1162542"/>
                  </a:lnTo>
                  <a:lnTo>
                    <a:pt x="353639" y="1143045"/>
                  </a:lnTo>
                  <a:lnTo>
                    <a:pt x="312393" y="1120990"/>
                  </a:lnTo>
                  <a:lnTo>
                    <a:pt x="273096" y="1096495"/>
                  </a:lnTo>
                  <a:lnTo>
                    <a:pt x="235882" y="1069676"/>
                  </a:lnTo>
                  <a:lnTo>
                    <a:pt x="200882" y="1040653"/>
                  </a:lnTo>
                  <a:lnTo>
                    <a:pt x="168229" y="1009544"/>
                  </a:lnTo>
                  <a:lnTo>
                    <a:pt x="138057" y="976465"/>
                  </a:lnTo>
                  <a:lnTo>
                    <a:pt x="110497" y="941535"/>
                  </a:lnTo>
                  <a:lnTo>
                    <a:pt x="85683" y="904872"/>
                  </a:lnTo>
                  <a:lnTo>
                    <a:pt x="63746" y="866593"/>
                  </a:lnTo>
                  <a:lnTo>
                    <a:pt x="44821" y="826817"/>
                  </a:lnTo>
                  <a:lnTo>
                    <a:pt x="29039" y="785662"/>
                  </a:lnTo>
                  <a:lnTo>
                    <a:pt x="16533" y="743244"/>
                  </a:lnTo>
                  <a:lnTo>
                    <a:pt x="7436" y="699683"/>
                  </a:lnTo>
                  <a:lnTo>
                    <a:pt x="1881" y="655095"/>
                  </a:lnTo>
                  <a:lnTo>
                    <a:pt x="0" y="609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98746" y="3560190"/>
            <a:ext cx="7486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319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The  P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10" dirty="0">
                <a:latin typeface="Times New Roman"/>
                <a:cs typeface="Times New Roman"/>
              </a:rPr>
              <a:t>j</a:t>
            </a:r>
            <a:r>
              <a:rPr sz="2000" dirty="0">
                <a:latin typeface="Times New Roman"/>
                <a:cs typeface="Times New Roman"/>
              </a:rPr>
              <a:t>ect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79978" y="2883789"/>
            <a:ext cx="2536825" cy="619125"/>
            <a:chOff x="3379978" y="2883789"/>
            <a:chExt cx="2536825" cy="619125"/>
          </a:xfrm>
        </p:grpSpPr>
        <p:sp>
          <p:nvSpPr>
            <p:cNvPr id="21" name="object 21"/>
            <p:cNvSpPr/>
            <p:nvPr/>
          </p:nvSpPr>
          <p:spPr>
            <a:xfrm>
              <a:off x="3386328" y="2890139"/>
              <a:ext cx="606425" cy="606425"/>
            </a:xfrm>
            <a:custGeom>
              <a:avLst/>
              <a:gdLst/>
              <a:ahLst/>
              <a:cxnLst/>
              <a:rect l="l" t="t" r="r" b="b"/>
              <a:pathLst>
                <a:path w="606425" h="606425">
                  <a:moveTo>
                    <a:pt x="189357" y="0"/>
                  </a:moveTo>
                  <a:lnTo>
                    <a:pt x="0" y="187833"/>
                  </a:lnTo>
                  <a:lnTo>
                    <a:pt x="322072" y="512318"/>
                  </a:lnTo>
                  <a:lnTo>
                    <a:pt x="227457" y="606298"/>
                  </a:lnTo>
                  <a:lnTo>
                    <a:pt x="524001" y="526669"/>
                  </a:lnTo>
                  <a:lnTo>
                    <a:pt x="606044" y="230632"/>
                  </a:lnTo>
                  <a:lnTo>
                    <a:pt x="511429" y="324485"/>
                  </a:lnTo>
                  <a:lnTo>
                    <a:pt x="1893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86328" y="2890139"/>
              <a:ext cx="606425" cy="606425"/>
            </a:xfrm>
            <a:custGeom>
              <a:avLst/>
              <a:gdLst/>
              <a:ahLst/>
              <a:cxnLst/>
              <a:rect l="l" t="t" r="r" b="b"/>
              <a:pathLst>
                <a:path w="606425" h="606425">
                  <a:moveTo>
                    <a:pt x="189357" y="0"/>
                  </a:moveTo>
                  <a:lnTo>
                    <a:pt x="511429" y="324485"/>
                  </a:lnTo>
                  <a:lnTo>
                    <a:pt x="606044" y="230632"/>
                  </a:lnTo>
                  <a:lnTo>
                    <a:pt x="524001" y="526669"/>
                  </a:lnTo>
                  <a:lnTo>
                    <a:pt x="227457" y="606298"/>
                  </a:lnTo>
                  <a:lnTo>
                    <a:pt x="322072" y="512318"/>
                  </a:lnTo>
                  <a:lnTo>
                    <a:pt x="0" y="187833"/>
                  </a:lnTo>
                  <a:lnTo>
                    <a:pt x="18935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04028" y="2890139"/>
              <a:ext cx="606425" cy="606425"/>
            </a:xfrm>
            <a:custGeom>
              <a:avLst/>
              <a:gdLst/>
              <a:ahLst/>
              <a:cxnLst/>
              <a:rect l="l" t="t" r="r" b="b"/>
              <a:pathLst>
                <a:path w="606425" h="606425">
                  <a:moveTo>
                    <a:pt x="416687" y="0"/>
                  </a:moveTo>
                  <a:lnTo>
                    <a:pt x="94614" y="324485"/>
                  </a:lnTo>
                  <a:lnTo>
                    <a:pt x="0" y="230632"/>
                  </a:lnTo>
                  <a:lnTo>
                    <a:pt x="82042" y="526669"/>
                  </a:lnTo>
                  <a:lnTo>
                    <a:pt x="378587" y="606298"/>
                  </a:lnTo>
                  <a:lnTo>
                    <a:pt x="283972" y="512318"/>
                  </a:lnTo>
                  <a:lnTo>
                    <a:pt x="606044" y="187833"/>
                  </a:lnTo>
                  <a:lnTo>
                    <a:pt x="4166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04028" y="2890139"/>
              <a:ext cx="606425" cy="606425"/>
            </a:xfrm>
            <a:custGeom>
              <a:avLst/>
              <a:gdLst/>
              <a:ahLst/>
              <a:cxnLst/>
              <a:rect l="l" t="t" r="r" b="b"/>
              <a:pathLst>
                <a:path w="606425" h="606425">
                  <a:moveTo>
                    <a:pt x="416687" y="0"/>
                  </a:moveTo>
                  <a:lnTo>
                    <a:pt x="94614" y="324485"/>
                  </a:lnTo>
                  <a:lnTo>
                    <a:pt x="0" y="230632"/>
                  </a:lnTo>
                  <a:lnTo>
                    <a:pt x="82042" y="526669"/>
                  </a:lnTo>
                  <a:lnTo>
                    <a:pt x="378587" y="606298"/>
                  </a:lnTo>
                  <a:lnTo>
                    <a:pt x="283972" y="512318"/>
                  </a:lnTo>
                  <a:lnTo>
                    <a:pt x="606044" y="187833"/>
                  </a:lnTo>
                  <a:lnTo>
                    <a:pt x="41668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336669" y="4565650"/>
            <a:ext cx="546100" cy="622935"/>
            <a:chOff x="4336669" y="4565650"/>
            <a:chExt cx="546100" cy="622935"/>
          </a:xfrm>
        </p:grpSpPr>
        <p:sp>
          <p:nvSpPr>
            <p:cNvPr id="26" name="object 26"/>
            <p:cNvSpPr/>
            <p:nvPr/>
          </p:nvSpPr>
          <p:spPr>
            <a:xfrm>
              <a:off x="4343019" y="4572000"/>
              <a:ext cx="533400" cy="610235"/>
            </a:xfrm>
            <a:custGeom>
              <a:avLst/>
              <a:gdLst/>
              <a:ahLst/>
              <a:cxnLst/>
              <a:rect l="l" t="t" r="r" b="b"/>
              <a:pathLst>
                <a:path w="533400" h="610235">
                  <a:moveTo>
                    <a:pt x="266318" y="0"/>
                  </a:moveTo>
                  <a:lnTo>
                    <a:pt x="0" y="153035"/>
                  </a:lnTo>
                  <a:lnTo>
                    <a:pt x="133350" y="152781"/>
                  </a:lnTo>
                  <a:lnTo>
                    <a:pt x="134492" y="609981"/>
                  </a:lnTo>
                  <a:lnTo>
                    <a:pt x="401192" y="609219"/>
                  </a:lnTo>
                  <a:lnTo>
                    <a:pt x="400050" y="152019"/>
                  </a:lnTo>
                  <a:lnTo>
                    <a:pt x="533400" y="151764"/>
                  </a:lnTo>
                  <a:lnTo>
                    <a:pt x="2663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43019" y="4572000"/>
              <a:ext cx="533400" cy="610235"/>
            </a:xfrm>
            <a:custGeom>
              <a:avLst/>
              <a:gdLst/>
              <a:ahLst/>
              <a:cxnLst/>
              <a:rect l="l" t="t" r="r" b="b"/>
              <a:pathLst>
                <a:path w="533400" h="610235">
                  <a:moveTo>
                    <a:pt x="134492" y="609981"/>
                  </a:moveTo>
                  <a:lnTo>
                    <a:pt x="133350" y="152781"/>
                  </a:lnTo>
                  <a:lnTo>
                    <a:pt x="0" y="153035"/>
                  </a:lnTo>
                  <a:lnTo>
                    <a:pt x="266318" y="0"/>
                  </a:lnTo>
                  <a:lnTo>
                    <a:pt x="533400" y="151764"/>
                  </a:lnTo>
                  <a:lnTo>
                    <a:pt x="400050" y="152019"/>
                  </a:lnTo>
                  <a:lnTo>
                    <a:pt x="401192" y="609219"/>
                  </a:lnTo>
                  <a:lnTo>
                    <a:pt x="134492" y="609981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3973" y="627654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6504" y="813562"/>
            <a:ext cx="41116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Human</a:t>
            </a:r>
            <a:r>
              <a:rPr spc="-7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966925"/>
            <a:ext cx="7465059" cy="3648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ts val="274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Planners need to select the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number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kind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people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40"/>
              </a:lnSpc>
            </a:pPr>
            <a:r>
              <a:rPr sz="2400" dirty="0">
                <a:latin typeface="Times New Roman"/>
                <a:cs typeface="Times New Roman"/>
              </a:rPr>
              <a:t>skills needed to </a:t>
            </a:r>
            <a:r>
              <a:rPr sz="2400" spc="-5" dirty="0">
                <a:latin typeface="Times New Roman"/>
                <a:cs typeface="Times New Roman"/>
              </a:rPr>
              <a:t>complete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project</a:t>
            </a:r>
            <a:endParaRPr sz="2400">
              <a:latin typeface="Times New Roman"/>
              <a:cs typeface="Times New Roman"/>
            </a:endParaRPr>
          </a:p>
          <a:p>
            <a:pPr marL="355600" marR="252729" indent="-343535">
              <a:lnSpc>
                <a:spcPts val="2590"/>
              </a:lnSpc>
              <a:spcBef>
                <a:spcPts val="61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They need to specify the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organizational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position</a:t>
            </a:r>
            <a:r>
              <a:rPr sz="2400" dirty="0">
                <a:latin typeface="Times New Roman"/>
                <a:cs typeface="Times New Roman"/>
              </a:rPr>
              <a:t> and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job  specialty</a:t>
            </a:r>
            <a:r>
              <a:rPr sz="2400" dirty="0">
                <a:latin typeface="Times New Roman"/>
                <a:cs typeface="Times New Roman"/>
              </a:rPr>
              <a:t> for each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person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>
              <a:lnSpc>
                <a:spcPts val="259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Small </a:t>
            </a:r>
            <a:r>
              <a:rPr sz="2400" dirty="0">
                <a:latin typeface="Times New Roman"/>
                <a:cs typeface="Times New Roman"/>
              </a:rPr>
              <a:t>projects of a </a:t>
            </a:r>
            <a:r>
              <a:rPr sz="2400" spc="-5" dirty="0">
                <a:latin typeface="Times New Roman"/>
                <a:cs typeface="Times New Roman"/>
              </a:rPr>
              <a:t>few </a:t>
            </a:r>
            <a:r>
              <a:rPr sz="2400" dirty="0">
                <a:latin typeface="Times New Roman"/>
                <a:cs typeface="Times New Roman"/>
              </a:rPr>
              <a:t>person-months </a:t>
            </a:r>
            <a:r>
              <a:rPr sz="2400" spc="-10" dirty="0">
                <a:latin typeface="Times New Roman"/>
                <a:cs typeface="Times New Roman"/>
              </a:rPr>
              <a:t>may </a:t>
            </a:r>
            <a:r>
              <a:rPr sz="2400" dirty="0">
                <a:latin typeface="Times New Roman"/>
                <a:cs typeface="Times New Roman"/>
              </a:rPr>
              <a:t>only need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  individual</a:t>
            </a:r>
            <a:endParaRPr sz="2400">
              <a:latin typeface="Times New Roman"/>
              <a:cs typeface="Times New Roman"/>
            </a:endParaRPr>
          </a:p>
          <a:p>
            <a:pPr marL="355600" marR="485775" indent="-343535">
              <a:lnSpc>
                <a:spcPts val="2590"/>
              </a:lnSpc>
              <a:spcBef>
                <a:spcPts val="58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Large projects</a:t>
            </a:r>
            <a:r>
              <a:rPr sz="2400" dirty="0">
                <a:latin typeface="Times New Roman"/>
                <a:cs typeface="Times New Roman"/>
              </a:rPr>
              <a:t> spanning </a:t>
            </a:r>
            <a:r>
              <a:rPr sz="2400" spc="-5" dirty="0">
                <a:latin typeface="Times New Roman"/>
                <a:cs typeface="Times New Roman"/>
              </a:rPr>
              <a:t>many person-months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years  require the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location</a:t>
            </a:r>
            <a:r>
              <a:rPr sz="2400" dirty="0">
                <a:latin typeface="Times New Roman"/>
                <a:cs typeface="Times New Roman"/>
              </a:rPr>
              <a:t> of the </a:t>
            </a:r>
            <a:r>
              <a:rPr sz="2400" spc="-5" dirty="0">
                <a:latin typeface="Times New Roman"/>
                <a:cs typeface="Times New Roman"/>
              </a:rPr>
              <a:t>person </a:t>
            </a:r>
            <a:r>
              <a:rPr sz="2400" dirty="0">
                <a:latin typeface="Times New Roman"/>
                <a:cs typeface="Times New Roman"/>
              </a:rPr>
              <a:t>to be specified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</a:t>
            </a:r>
            <a:endParaRPr sz="2400">
              <a:latin typeface="Times New Roman"/>
              <a:cs typeface="Times New Roman"/>
            </a:endParaRPr>
          </a:p>
          <a:p>
            <a:pPr marL="355600" marR="388620" indent="-343535">
              <a:lnSpc>
                <a:spcPts val="259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 people required can be </a:t>
            </a:r>
            <a:r>
              <a:rPr sz="2400" spc="-5" dirty="0">
                <a:latin typeface="Times New Roman"/>
                <a:cs typeface="Times New Roman"/>
              </a:rPr>
              <a:t>determined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only  after</a:t>
            </a:r>
            <a:r>
              <a:rPr sz="2400" dirty="0">
                <a:latin typeface="Times New Roman"/>
                <a:cs typeface="Times New Roman"/>
              </a:rPr>
              <a:t> an </a:t>
            </a:r>
            <a:r>
              <a:rPr sz="2400" spc="-5" dirty="0">
                <a:latin typeface="Times New Roman"/>
                <a:cs typeface="Times New Roman"/>
              </a:rPr>
              <a:t>estimate </a:t>
            </a:r>
            <a:r>
              <a:rPr sz="2400" dirty="0">
                <a:latin typeface="Times New Roman"/>
                <a:cs typeface="Times New Roman"/>
              </a:rPr>
              <a:t>of the </a:t>
            </a:r>
            <a:r>
              <a:rPr sz="2400" spc="-5" dirty="0">
                <a:latin typeface="Times New Roman"/>
                <a:cs typeface="Times New Roman"/>
              </a:rPr>
              <a:t>development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effort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3973" y="627654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228600"/>
            <a:ext cx="6095365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9285" marR="5080" indent="-188722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</a:rPr>
              <a:t>Development</a:t>
            </a:r>
            <a:r>
              <a:rPr spc="-10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Environment  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2003882"/>
            <a:ext cx="7470140" cy="346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7965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software </a:t>
            </a:r>
            <a:r>
              <a:rPr sz="2400" dirty="0">
                <a:latin typeface="Times New Roman"/>
                <a:cs typeface="Times New Roman"/>
              </a:rPr>
              <a:t>engineering </a:t>
            </a:r>
            <a:r>
              <a:rPr sz="2400" spc="-5" dirty="0">
                <a:latin typeface="Times New Roman"/>
                <a:cs typeface="Times New Roman"/>
              </a:rPr>
              <a:t>environment (SEE) </a:t>
            </a:r>
            <a:r>
              <a:rPr sz="2400" dirty="0">
                <a:latin typeface="Times New Roman"/>
                <a:cs typeface="Times New Roman"/>
              </a:rPr>
              <a:t>incorporates  hardware, software, and network </a:t>
            </a:r>
            <a:r>
              <a:rPr sz="2400" spc="-5" dirty="0">
                <a:latin typeface="Times New Roman"/>
                <a:cs typeface="Times New Roman"/>
              </a:rPr>
              <a:t>resources </a:t>
            </a:r>
            <a:r>
              <a:rPr sz="2400" dirty="0">
                <a:latin typeface="Times New Roman"/>
                <a:cs typeface="Times New Roman"/>
              </a:rPr>
              <a:t>that provide  </a:t>
            </a:r>
            <a:r>
              <a:rPr sz="2400" spc="-5" dirty="0">
                <a:latin typeface="Times New Roman"/>
                <a:cs typeface="Times New Roman"/>
              </a:rPr>
              <a:t>platforms </a:t>
            </a:r>
            <a:r>
              <a:rPr sz="2400" dirty="0">
                <a:latin typeface="Times New Roman"/>
                <a:cs typeface="Times New Roman"/>
              </a:rPr>
              <a:t>and tools to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develop</a:t>
            </a:r>
            <a:r>
              <a:rPr sz="2400" dirty="0">
                <a:latin typeface="Times New Roman"/>
                <a:cs typeface="Times New Roman"/>
              </a:rPr>
              <a:t> and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test</a:t>
            </a:r>
            <a:r>
              <a:rPr sz="2400" dirty="0">
                <a:latin typeface="Times New Roman"/>
                <a:cs typeface="Times New Roman"/>
              </a:rPr>
              <a:t> software work  products</a:t>
            </a:r>
            <a:endParaRPr sz="2400">
              <a:latin typeface="Times New Roman"/>
              <a:cs typeface="Times New Roman"/>
            </a:endParaRPr>
          </a:p>
          <a:p>
            <a:pPr marL="355600" marR="42735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Most </a:t>
            </a:r>
            <a:r>
              <a:rPr sz="2400" dirty="0">
                <a:latin typeface="Times New Roman"/>
                <a:cs typeface="Times New Roman"/>
              </a:rPr>
              <a:t>software organizations have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many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projects</a:t>
            </a:r>
            <a:r>
              <a:rPr sz="2400" dirty="0">
                <a:latin typeface="Times New Roman"/>
                <a:cs typeface="Times New Roman"/>
              </a:rPr>
              <a:t> that  require access to the SEE provided by the</a:t>
            </a:r>
            <a:r>
              <a:rPr sz="2400" spc="-1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organization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Planners </a:t>
            </a:r>
            <a:r>
              <a:rPr sz="2400" spc="-10" dirty="0">
                <a:latin typeface="Times New Roman"/>
                <a:cs typeface="Times New Roman"/>
              </a:rPr>
              <a:t>must </a:t>
            </a:r>
            <a:r>
              <a:rPr sz="2400" dirty="0">
                <a:latin typeface="Times New Roman"/>
                <a:cs typeface="Times New Roman"/>
              </a:rPr>
              <a:t>identify the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time window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required</a:t>
            </a:r>
            <a:r>
              <a:rPr sz="2400" dirty="0">
                <a:latin typeface="Times New Roman"/>
                <a:cs typeface="Times New Roman"/>
              </a:rPr>
              <a:t> for  hardware and software and verify that these resources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 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available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3973" y="627654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4069" y="356057"/>
            <a:ext cx="6666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Reusable Software</a:t>
            </a:r>
            <a:r>
              <a:rPr spc="-11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140" y="1105091"/>
            <a:ext cx="8013065" cy="42767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Off-the-shelf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Times New Roman"/>
                <a:cs typeface="Times New Roman"/>
              </a:rPr>
              <a:t>Components </a:t>
            </a:r>
            <a:r>
              <a:rPr sz="1800" dirty="0">
                <a:latin typeface="Times New Roman"/>
                <a:cs typeface="Times New Roman"/>
              </a:rPr>
              <a:t>are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from a third party</a:t>
            </a:r>
            <a:r>
              <a:rPr sz="1800" dirty="0">
                <a:latin typeface="Times New Roman"/>
                <a:cs typeface="Times New Roman"/>
              </a:rPr>
              <a:t> or were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developed for a previous</a:t>
            </a:r>
            <a:r>
              <a:rPr sz="1800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project</a:t>
            </a:r>
            <a:endParaRPr sz="1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Ready to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</a:t>
            </a:r>
            <a:r>
              <a:rPr sz="1800" spc="-5" dirty="0">
                <a:latin typeface="Times New Roman"/>
                <a:cs typeface="Times New Roman"/>
              </a:rPr>
              <a:t>; </a:t>
            </a:r>
            <a:r>
              <a:rPr sz="1800" dirty="0">
                <a:latin typeface="Times New Roman"/>
                <a:cs typeface="Times New Roman"/>
              </a:rPr>
              <a:t>fully validated and documented;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virtually no</a:t>
            </a:r>
            <a:r>
              <a:rPr sz="1800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risk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34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Full-experience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Times New Roman"/>
                <a:cs typeface="Times New Roman"/>
              </a:rPr>
              <a:t>Components </a:t>
            </a:r>
            <a:r>
              <a:rPr sz="1800" dirty="0">
                <a:latin typeface="Times New Roman"/>
                <a:cs typeface="Times New Roman"/>
              </a:rPr>
              <a:t>are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similar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the software that needs to be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built</a:t>
            </a:r>
            <a:endParaRPr sz="1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Software team </a:t>
            </a:r>
            <a:r>
              <a:rPr sz="1800" spc="-5" dirty="0">
                <a:latin typeface="Times New Roman"/>
                <a:cs typeface="Times New Roman"/>
              </a:rPr>
              <a:t>has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full experience</a:t>
            </a:r>
            <a:r>
              <a:rPr sz="1800" dirty="0">
                <a:latin typeface="Times New Roman"/>
                <a:cs typeface="Times New Roman"/>
              </a:rPr>
              <a:t> in the application area of these</a:t>
            </a:r>
            <a:r>
              <a:rPr sz="1800" spc="-1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components</a:t>
            </a:r>
            <a:endParaRPr sz="1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Modification of components </a:t>
            </a:r>
            <a:r>
              <a:rPr sz="1800" spc="-5" dirty="0">
                <a:latin typeface="Times New Roman"/>
                <a:cs typeface="Times New Roman"/>
              </a:rPr>
              <a:t>will </a:t>
            </a:r>
            <a:r>
              <a:rPr sz="1800" dirty="0">
                <a:latin typeface="Times New Roman"/>
                <a:cs typeface="Times New Roman"/>
              </a:rPr>
              <a:t>incur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relatively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low</a:t>
            </a:r>
            <a:r>
              <a:rPr sz="1800" u="sng" spc="-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risk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3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imes New Roman"/>
                <a:cs typeface="Times New Roman"/>
              </a:rPr>
              <a:t>Partial-experience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ts val="1950"/>
              </a:lnSpc>
              <a:spcBef>
                <a:spcPts val="464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Times New Roman"/>
                <a:cs typeface="Times New Roman"/>
              </a:rPr>
              <a:t>Components </a:t>
            </a:r>
            <a:r>
              <a:rPr sz="1800" dirty="0">
                <a:latin typeface="Times New Roman"/>
                <a:cs typeface="Times New Roman"/>
              </a:rPr>
              <a:t>are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related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somehow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 the software that needs to be built but </a:t>
            </a:r>
            <a:r>
              <a:rPr sz="1800" spc="-5" dirty="0">
                <a:latin typeface="Times New Roman"/>
                <a:cs typeface="Times New Roman"/>
              </a:rPr>
              <a:t>will  </a:t>
            </a:r>
            <a:r>
              <a:rPr sz="1800" dirty="0">
                <a:latin typeface="Times New Roman"/>
                <a:cs typeface="Times New Roman"/>
              </a:rPr>
              <a:t>require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substantial</a:t>
            </a:r>
            <a:r>
              <a:rPr sz="180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modification</a:t>
            </a:r>
            <a:endParaRPr sz="1800">
              <a:latin typeface="Times New Roman"/>
              <a:cs typeface="Times New Roman"/>
            </a:endParaRPr>
          </a:p>
          <a:p>
            <a:pPr marL="756285" marR="487045" lvl="1" indent="-287020">
              <a:lnSpc>
                <a:spcPts val="1939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Software team </a:t>
            </a:r>
            <a:r>
              <a:rPr sz="1800" spc="-5" dirty="0">
                <a:latin typeface="Times New Roman"/>
                <a:cs typeface="Times New Roman"/>
              </a:rPr>
              <a:t>has </a:t>
            </a:r>
            <a:r>
              <a:rPr sz="1800" dirty="0">
                <a:latin typeface="Times New Roman"/>
                <a:cs typeface="Times New Roman"/>
              </a:rPr>
              <a:t>only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limited experience</a:t>
            </a:r>
            <a:r>
              <a:rPr sz="1800" dirty="0">
                <a:latin typeface="Times New Roman"/>
                <a:cs typeface="Times New Roman"/>
              </a:rPr>
              <a:t> in the application area of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these  components</a:t>
            </a:r>
            <a:endParaRPr sz="18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19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dirty="0">
                <a:latin typeface="Times New Roman"/>
                <a:cs typeface="Times New Roman"/>
              </a:rPr>
              <a:t>Modifications that are required have a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fair degree of</a:t>
            </a:r>
            <a:r>
              <a:rPr sz="1800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risk</a:t>
            </a:r>
            <a:endParaRPr sz="1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29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components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9644" y="5384698"/>
            <a:ext cx="7662545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ts val="2050"/>
              </a:lnSpc>
              <a:spcBef>
                <a:spcPts val="100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Times New Roman"/>
                <a:cs typeface="Times New Roman"/>
              </a:rPr>
              <a:t>Components </a:t>
            </a:r>
            <a:r>
              <a:rPr sz="1800" spc="-10" dirty="0">
                <a:latin typeface="Times New Roman"/>
                <a:cs typeface="Times New Roman"/>
              </a:rPr>
              <a:t>must </a:t>
            </a:r>
            <a:r>
              <a:rPr sz="1800" dirty="0">
                <a:latin typeface="Times New Roman"/>
                <a:cs typeface="Times New Roman"/>
              </a:rPr>
              <a:t>be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built from scratch</a:t>
            </a:r>
            <a:r>
              <a:rPr sz="1800" dirty="0">
                <a:latin typeface="Times New Roman"/>
                <a:cs typeface="Times New Roman"/>
              </a:rPr>
              <a:t> by the </a:t>
            </a:r>
            <a:r>
              <a:rPr sz="1800" spc="-5" dirty="0">
                <a:latin typeface="Times New Roman"/>
                <a:cs typeface="Times New Roman"/>
              </a:rPr>
              <a:t>software </a:t>
            </a:r>
            <a:r>
              <a:rPr sz="1800" dirty="0">
                <a:latin typeface="Times New Roman"/>
                <a:cs typeface="Times New Roman"/>
              </a:rPr>
              <a:t>team specifically 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  <a:p>
            <a:pPr marL="299085">
              <a:lnSpc>
                <a:spcPts val="2050"/>
              </a:lnSpc>
            </a:pPr>
            <a:r>
              <a:rPr sz="1800" dirty="0">
                <a:latin typeface="Times New Roman"/>
                <a:cs typeface="Times New Roman"/>
              </a:rPr>
              <a:t>needs of the current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project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215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Software team </a:t>
            </a:r>
            <a:r>
              <a:rPr sz="1800" spc="-5" dirty="0">
                <a:latin typeface="Times New Roman"/>
                <a:cs typeface="Times New Roman"/>
              </a:rPr>
              <a:t>has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 practical experience</a:t>
            </a:r>
            <a:r>
              <a:rPr sz="1800" dirty="0">
                <a:latin typeface="Times New Roman"/>
                <a:cs typeface="Times New Roman"/>
              </a:rPr>
              <a:t> in the application</a:t>
            </a:r>
            <a:r>
              <a:rPr sz="1800" spc="-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area</a:t>
            </a:r>
            <a:endParaRPr sz="1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219"/>
              </a:spcBef>
              <a:buChar char="–"/>
              <a:tabLst>
                <a:tab pos="299085" algn="l"/>
                <a:tab pos="299720" algn="l"/>
              </a:tabLst>
            </a:pPr>
            <a:r>
              <a:rPr sz="1800" dirty="0">
                <a:latin typeface="Times New Roman"/>
                <a:cs typeface="Times New Roman"/>
              </a:rPr>
              <a:t>Software development of components </a:t>
            </a:r>
            <a:r>
              <a:rPr sz="1800" spc="-5" dirty="0">
                <a:latin typeface="Times New Roman"/>
                <a:cs typeface="Times New Roman"/>
              </a:rPr>
              <a:t>has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high degree of</a:t>
            </a:r>
            <a:r>
              <a:rPr sz="1800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risk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0026" y="2523870"/>
            <a:ext cx="75984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0000"/>
                </a:solidFill>
              </a:rPr>
              <a:t>Estimation of Project </a:t>
            </a:r>
            <a:r>
              <a:rPr sz="4000" dirty="0">
                <a:solidFill>
                  <a:srgbClr val="FF0000"/>
                </a:solidFill>
              </a:rPr>
              <a:t>Cost </a:t>
            </a:r>
            <a:r>
              <a:rPr sz="4000" spc="-5" dirty="0">
                <a:solidFill>
                  <a:srgbClr val="FF0000"/>
                </a:solidFill>
              </a:rPr>
              <a:t>and Effort</a:t>
            </a:r>
            <a:endParaRPr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857" y="1624329"/>
            <a:ext cx="8704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FF0000"/>
                </a:solidFill>
                <a:latin typeface="Arial"/>
                <a:cs typeface="Arial"/>
              </a:rPr>
              <a:t>Estimation </a:t>
            </a: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for Software</a:t>
            </a:r>
            <a:r>
              <a:rPr sz="48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800" dirty="0">
                <a:solidFill>
                  <a:srgbClr val="FF0000"/>
                </a:solidFill>
                <a:latin typeface="Arial"/>
                <a:cs typeface="Arial"/>
              </a:rPr>
              <a:t>Projects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6394" y="2769235"/>
            <a:ext cx="4603750" cy="26593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675"/>
              </a:spcBef>
              <a:buChar char="-"/>
              <a:tabLst>
                <a:tab pos="189865" algn="l"/>
              </a:tabLst>
            </a:pPr>
            <a:r>
              <a:rPr sz="2400" dirty="0">
                <a:latin typeface="Times New Roman"/>
                <a:cs typeface="Times New Roman"/>
              </a:rPr>
              <a:t>Project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planning</a:t>
            </a:r>
            <a:endParaRPr sz="24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575"/>
              </a:spcBef>
              <a:buChar char="-"/>
              <a:tabLst>
                <a:tab pos="189865" algn="l"/>
              </a:tabLst>
            </a:pPr>
            <a:r>
              <a:rPr sz="2400" dirty="0">
                <a:latin typeface="Times New Roman"/>
                <a:cs typeface="Times New Roman"/>
              </a:rPr>
              <a:t>Scope 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feasibility</a:t>
            </a:r>
            <a:endParaRPr sz="24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580"/>
              </a:spcBef>
              <a:buChar char="-"/>
              <a:tabLst>
                <a:tab pos="189865" algn="l"/>
              </a:tabLst>
            </a:pPr>
            <a:r>
              <a:rPr sz="2400" dirty="0">
                <a:latin typeface="Times New Roman"/>
                <a:cs typeface="Times New Roman"/>
              </a:rPr>
              <a:t>Project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</a:t>
            </a:r>
            <a:endParaRPr sz="24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575"/>
              </a:spcBef>
              <a:buChar char="-"/>
              <a:tabLst>
                <a:tab pos="189865" algn="l"/>
              </a:tabLst>
            </a:pPr>
            <a:r>
              <a:rPr sz="2400" spc="-5" dirty="0">
                <a:latin typeface="Times New Roman"/>
                <a:cs typeface="Times New Roman"/>
              </a:rPr>
              <a:t>Estimation </a:t>
            </a:r>
            <a:r>
              <a:rPr sz="2400" dirty="0">
                <a:latin typeface="Times New Roman"/>
                <a:cs typeface="Times New Roman"/>
              </a:rPr>
              <a:t>of project cost and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effort</a:t>
            </a:r>
            <a:endParaRPr sz="24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575"/>
              </a:spcBef>
              <a:buChar char="-"/>
              <a:tabLst>
                <a:tab pos="189865" algn="l"/>
              </a:tabLst>
            </a:pPr>
            <a:r>
              <a:rPr sz="2400" spc="-5" dirty="0">
                <a:latin typeface="Times New Roman"/>
                <a:cs typeface="Times New Roman"/>
              </a:rPr>
              <a:t>Decomposition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</a:t>
            </a:r>
            <a:endParaRPr sz="2400">
              <a:latin typeface="Times New Roman"/>
              <a:cs typeface="Times New Roman"/>
            </a:endParaRPr>
          </a:p>
          <a:p>
            <a:pPr marL="189230" indent="-177165">
              <a:lnSpc>
                <a:spcPct val="100000"/>
              </a:lnSpc>
              <a:spcBef>
                <a:spcPts val="575"/>
              </a:spcBef>
              <a:buChar char="-"/>
              <a:tabLst>
                <a:tab pos="189865" algn="l"/>
              </a:tabLst>
            </a:pPr>
            <a:r>
              <a:rPr sz="2400" spc="-5" dirty="0">
                <a:latin typeface="Times New Roman"/>
                <a:cs typeface="Times New Roman"/>
              </a:rPr>
              <a:t>Empirical estimation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9144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9144000" cy="6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91440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1"/>
            <a:ext cx="9144000" cy="71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1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5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2814" y="2498217"/>
            <a:ext cx="37363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Project</a:t>
            </a:r>
            <a:r>
              <a:rPr spc="-9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Planning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832"/>
            <a:ext cx="9144000" cy="61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14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197888"/>
            <a:ext cx="8686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Information domain values (components) are defined in the following manner</a:t>
            </a:r>
          </a:p>
          <a:p>
            <a:r>
              <a:rPr lang="en-US" b="1" dirty="0"/>
              <a:t>Number of external inputs (EIs)</a:t>
            </a:r>
          </a:p>
          <a:p>
            <a:pPr lvl="1"/>
            <a:r>
              <a:rPr lang="en-US" dirty="0"/>
              <a:t>input </a:t>
            </a:r>
            <a:r>
              <a:rPr lang="en-US" dirty="0">
                <a:solidFill>
                  <a:srgbClr val="C00000"/>
                </a:solidFill>
              </a:rPr>
              <a:t>data originates from a user </a:t>
            </a:r>
            <a:r>
              <a:rPr lang="en-US" dirty="0"/>
              <a:t>or is transmitted from another application</a:t>
            </a:r>
          </a:p>
          <a:p>
            <a:r>
              <a:rPr lang="en-US" b="1" dirty="0"/>
              <a:t>Number of external outputs (EOs)</a:t>
            </a:r>
          </a:p>
          <a:p>
            <a:pPr lvl="1"/>
            <a:r>
              <a:rPr lang="en-US" dirty="0"/>
              <a:t>external output is </a:t>
            </a:r>
            <a:r>
              <a:rPr lang="en-US" dirty="0">
                <a:solidFill>
                  <a:srgbClr val="C00000"/>
                </a:solidFill>
              </a:rPr>
              <a:t>derived data</a:t>
            </a:r>
            <a:r>
              <a:rPr lang="en-US" dirty="0"/>
              <a:t> within the application that </a:t>
            </a:r>
            <a:r>
              <a:rPr lang="en-US" dirty="0">
                <a:solidFill>
                  <a:srgbClr val="C00000"/>
                </a:solidFill>
              </a:rPr>
              <a:t>provides information to the user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output refers to reports, screens, error messages, etc. </a:t>
            </a:r>
          </a:p>
          <a:p>
            <a:r>
              <a:rPr lang="en-US" b="1" dirty="0"/>
              <a:t>Number of external inquiries (EQs)</a:t>
            </a:r>
          </a:p>
          <a:p>
            <a:pPr lvl="1"/>
            <a:r>
              <a:rPr lang="en-US" dirty="0"/>
              <a:t>external inquiry is defined as an </a:t>
            </a:r>
            <a:r>
              <a:rPr lang="en-US" dirty="0">
                <a:solidFill>
                  <a:srgbClr val="C00000"/>
                </a:solidFill>
              </a:rPr>
              <a:t>online input that results in the generation of some immediate software response</a:t>
            </a:r>
            <a:r>
              <a:rPr lang="en-US" dirty="0"/>
              <a:t> in the form of an online output</a:t>
            </a:r>
          </a:p>
          <a:p>
            <a:r>
              <a:rPr lang="en-US" b="1" dirty="0"/>
              <a:t>Number of internal logical files (ILFs)</a:t>
            </a:r>
          </a:p>
          <a:p>
            <a:pPr lvl="1"/>
            <a:r>
              <a:rPr lang="en-US" dirty="0"/>
              <a:t>internal logical file is a </a:t>
            </a:r>
            <a:r>
              <a:rPr lang="en-US" dirty="0">
                <a:solidFill>
                  <a:srgbClr val="C00000"/>
                </a:solidFill>
              </a:rPr>
              <a:t>logical grouping of data </a:t>
            </a:r>
            <a:r>
              <a:rPr lang="en-US" dirty="0"/>
              <a:t>that </a:t>
            </a:r>
            <a:r>
              <a:rPr lang="en-US" dirty="0">
                <a:solidFill>
                  <a:srgbClr val="C00000"/>
                </a:solidFill>
              </a:rPr>
              <a:t>resides within</a:t>
            </a:r>
            <a:r>
              <a:rPr lang="en-US" dirty="0"/>
              <a:t> the application’s </a:t>
            </a:r>
            <a:r>
              <a:rPr lang="en-US" dirty="0">
                <a:solidFill>
                  <a:srgbClr val="C00000"/>
                </a:solidFill>
              </a:rPr>
              <a:t>boundary</a:t>
            </a:r>
            <a:r>
              <a:rPr lang="en-US" dirty="0"/>
              <a:t> and is </a:t>
            </a:r>
            <a:r>
              <a:rPr lang="en-US" dirty="0">
                <a:solidFill>
                  <a:srgbClr val="C00000"/>
                </a:solidFill>
              </a:rPr>
              <a:t>maintained via</a:t>
            </a:r>
            <a:r>
              <a:rPr lang="en-US" dirty="0"/>
              <a:t> external </a:t>
            </a:r>
            <a:r>
              <a:rPr lang="en-US" dirty="0">
                <a:solidFill>
                  <a:srgbClr val="C00000"/>
                </a:solidFill>
              </a:rPr>
              <a:t>inputs</a:t>
            </a:r>
            <a:endParaRPr lang="en-US" dirty="0"/>
          </a:p>
          <a:p>
            <a:r>
              <a:rPr lang="en-US" b="1" dirty="0"/>
              <a:t>Number of external interface files (EIFs)</a:t>
            </a:r>
          </a:p>
          <a:p>
            <a:pPr lvl="1"/>
            <a:r>
              <a:rPr lang="en-US" dirty="0"/>
              <a:t>external interface file is a </a:t>
            </a:r>
            <a:r>
              <a:rPr lang="en-US" dirty="0">
                <a:solidFill>
                  <a:srgbClr val="C00000"/>
                </a:solidFill>
              </a:rPr>
              <a:t>logical grouping of data </a:t>
            </a:r>
            <a:r>
              <a:rPr lang="en-US" dirty="0"/>
              <a:t>that </a:t>
            </a:r>
            <a:r>
              <a:rPr lang="en-US" dirty="0">
                <a:solidFill>
                  <a:srgbClr val="C00000"/>
                </a:solidFill>
              </a:rPr>
              <a:t>resides external</a:t>
            </a:r>
            <a:r>
              <a:rPr lang="en-US" dirty="0"/>
              <a:t> to the application </a:t>
            </a:r>
            <a:r>
              <a:rPr lang="en-US" dirty="0">
                <a:solidFill>
                  <a:srgbClr val="C00000"/>
                </a:solidFill>
              </a:rPr>
              <a:t>but provides information</a:t>
            </a:r>
            <a:r>
              <a:rPr lang="en-US" dirty="0"/>
              <a:t> that may be of use to the another application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1" y="20827"/>
            <a:ext cx="7620000" cy="588773"/>
          </a:xfrm>
        </p:spPr>
        <p:txBody>
          <a:bodyPr/>
          <a:lstStyle/>
          <a:p>
            <a:r>
              <a:rPr lang="en-US" dirty="0"/>
              <a:t>Function Point Components</a:t>
            </a:r>
          </a:p>
        </p:txBody>
      </p:sp>
    </p:spTree>
    <p:extLst>
      <p:ext uri="{BB962C8B-B14F-4D97-AF65-F5344CB8AC3E}">
        <p14:creationId xmlns:p14="http://schemas.microsoft.com/office/powerpoint/2010/main" val="13065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9144000" cy="701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9144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9144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78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3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63890" y="6276543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4964" y="432257"/>
            <a:ext cx="5891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Software Project</a:t>
            </a:r>
            <a:r>
              <a:rPr spc="-10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Planning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333691"/>
            <a:ext cx="7505065" cy="4476867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35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Software project planning encompasses five </a:t>
            </a:r>
            <a:r>
              <a:rPr sz="2400" spc="-5" dirty="0">
                <a:latin typeface="Times New Roman"/>
                <a:cs typeface="Times New Roman"/>
              </a:rPr>
              <a:t>major</a:t>
            </a:r>
            <a:r>
              <a:rPr sz="2400" spc="-2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activities</a:t>
            </a:r>
            <a:endParaRPr sz="2400" dirty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Estimation, 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 smtClean="0">
                <a:latin typeface="Times New Roman"/>
                <a:cs typeface="Times New Roman"/>
              </a:rPr>
              <a:t>scheduling</a:t>
            </a:r>
            <a:r>
              <a:rPr sz="2400" dirty="0">
                <a:latin typeface="Times New Roman"/>
                <a:cs typeface="Times New Roman"/>
              </a:rPr>
              <a:t>, 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 smtClean="0">
                <a:latin typeface="Times New Roman"/>
                <a:cs typeface="Times New Roman"/>
              </a:rPr>
              <a:t>risk </a:t>
            </a:r>
            <a:r>
              <a:rPr sz="2400" dirty="0">
                <a:latin typeface="Times New Roman"/>
                <a:cs typeface="Times New Roman"/>
              </a:rPr>
              <a:t>analysis</a:t>
            </a:r>
            <a:r>
              <a:rPr sz="2400" dirty="0" smtClean="0">
                <a:latin typeface="Times New Roman"/>
                <a:cs typeface="Times New Roman"/>
              </a:rPr>
              <a:t>,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 smtClean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quality </a:t>
            </a:r>
            <a:r>
              <a:rPr sz="2400" spc="-5" dirty="0">
                <a:latin typeface="Times New Roman"/>
                <a:cs typeface="Times New Roman"/>
              </a:rPr>
              <a:t>management </a:t>
            </a:r>
            <a:r>
              <a:rPr sz="2400" dirty="0">
                <a:latin typeface="Times New Roman"/>
                <a:cs typeface="Times New Roman"/>
              </a:rPr>
              <a:t>planning,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 smtClean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change </a:t>
            </a:r>
            <a:r>
              <a:rPr sz="2400" spc="-5" dirty="0">
                <a:latin typeface="Times New Roman"/>
                <a:cs typeface="Times New Roman"/>
              </a:rPr>
              <a:t>management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 smtClean="0">
                <a:latin typeface="Times New Roman"/>
                <a:cs typeface="Times New Roman"/>
              </a:rPr>
              <a:t>planning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756285" marR="123825" lvl="1" indent="-287020">
              <a:lnSpc>
                <a:spcPts val="1939"/>
              </a:lnSpc>
              <a:spcBef>
                <a:spcPts val="475"/>
              </a:spcBef>
              <a:buChar char="–"/>
              <a:tabLst>
                <a:tab pos="756285" algn="l"/>
                <a:tab pos="756920" algn="l"/>
              </a:tabLst>
            </a:pP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28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85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34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14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91440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5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4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55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28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28600" y="20827"/>
            <a:ext cx="8610599" cy="615553"/>
          </a:xfrm>
        </p:spPr>
        <p:txBody>
          <a:bodyPr/>
          <a:lstStyle/>
          <a:p>
            <a:r>
              <a:rPr lang="tr-TR" sz="4000" dirty="0"/>
              <a:t>COCOMO INTERMEDIATE MODEL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6800"/>
            <a:ext cx="7467600" cy="5486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5624514"/>
            <a:ext cx="2133600" cy="273844"/>
          </a:xfrm>
          <a:prstGeom prst="rect">
            <a:avLst/>
          </a:prstGeom>
        </p:spPr>
        <p:txBody>
          <a:bodyPr/>
          <a:lstStyle/>
          <a:p>
            <a:fld id="{0D150273-F455-7D4F-8782-207C5246660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87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0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540" y="1189989"/>
            <a:ext cx="8338820" cy="4957767"/>
          </a:xfrm>
        </p:spPr>
        <p:txBody>
          <a:bodyPr/>
          <a:lstStyle/>
          <a:p>
            <a:pPr marL="355600" indent="-343535">
              <a:lnSpc>
                <a:spcPts val="2280"/>
              </a:lnSpc>
              <a:spcBef>
                <a:spcPts val="21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400" spc="-5" dirty="0"/>
              <a:t>Estimation determines </a:t>
            </a:r>
            <a:r>
              <a:rPr lang="en-US" sz="2400" spc="5" dirty="0"/>
              <a:t>how </a:t>
            </a:r>
            <a:r>
              <a:rPr lang="en-US" sz="2400" spc="-5" dirty="0"/>
              <a:t>much money, </a:t>
            </a:r>
            <a:r>
              <a:rPr lang="en-US" sz="2400" dirty="0"/>
              <a:t>effort, resources, and </a:t>
            </a:r>
            <a:r>
              <a:rPr lang="en-US" sz="2400" spc="-10" dirty="0"/>
              <a:t>time</a:t>
            </a:r>
            <a:r>
              <a:rPr lang="en-US" sz="2400" spc="-95" dirty="0"/>
              <a:t> </a:t>
            </a:r>
            <a:r>
              <a:rPr lang="en-US" sz="2400" dirty="0" smtClean="0"/>
              <a:t>it will </a:t>
            </a:r>
            <a:r>
              <a:rPr lang="en-US" sz="2400" spc="-5" dirty="0"/>
              <a:t>take to </a:t>
            </a:r>
            <a:r>
              <a:rPr lang="en-US" sz="2400" dirty="0"/>
              <a:t>build a specific system or</a:t>
            </a:r>
            <a:r>
              <a:rPr lang="en-US" sz="2400" spc="-135" dirty="0"/>
              <a:t> </a:t>
            </a:r>
            <a:r>
              <a:rPr lang="en-US" sz="2400" dirty="0" smtClean="0"/>
              <a:t>product</a:t>
            </a:r>
          </a:p>
          <a:p>
            <a:pPr marL="355600" indent="-343535">
              <a:lnSpc>
                <a:spcPts val="2280"/>
              </a:lnSpc>
              <a:spcBef>
                <a:spcPts val="210"/>
              </a:spcBef>
              <a:buChar char="•"/>
              <a:tabLst>
                <a:tab pos="355600" algn="l"/>
                <a:tab pos="356235" algn="l"/>
              </a:tabLst>
            </a:pPr>
            <a:endParaRPr lang="en-US" sz="2400" dirty="0"/>
          </a:p>
          <a:p>
            <a:pPr marL="355600" indent="-343535">
              <a:lnSpc>
                <a:spcPct val="100000"/>
              </a:lnSpc>
              <a:spcBef>
                <a:spcPts val="24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400" dirty="0"/>
              <a:t>The software </a:t>
            </a:r>
            <a:r>
              <a:rPr lang="en-US" sz="2400" spc="-5" dirty="0"/>
              <a:t>team </a:t>
            </a:r>
            <a:r>
              <a:rPr lang="en-US" sz="2400" dirty="0"/>
              <a:t>first</a:t>
            </a:r>
            <a:r>
              <a:rPr lang="en-US" sz="2400" spc="-105" dirty="0"/>
              <a:t> </a:t>
            </a:r>
            <a:r>
              <a:rPr lang="en-US" sz="2400" spc="-5" dirty="0"/>
              <a:t>estimates</a:t>
            </a:r>
            <a:endParaRPr lang="en-US" sz="2400" dirty="0"/>
          </a:p>
          <a:p>
            <a:pPr marL="756285" lvl="1" indent="-287020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The work to be</a:t>
            </a:r>
            <a:r>
              <a:rPr lang="en-US" sz="2400" spc="-3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done</a:t>
            </a:r>
          </a:p>
          <a:p>
            <a:pPr marL="756285" lvl="1" indent="-287020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The resources</a:t>
            </a:r>
            <a:r>
              <a:rPr lang="en-US" sz="2400" spc="-3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required</a:t>
            </a:r>
          </a:p>
          <a:p>
            <a:pPr marL="756285" lvl="1" indent="-287020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The </a:t>
            </a:r>
            <a:r>
              <a:rPr lang="en-US" sz="2400" spc="-5" dirty="0">
                <a:latin typeface="Times New Roman"/>
                <a:cs typeface="Times New Roman"/>
              </a:rPr>
              <a:t>time </a:t>
            </a:r>
            <a:r>
              <a:rPr lang="en-US" sz="2400" dirty="0">
                <a:latin typeface="Times New Roman"/>
                <a:cs typeface="Times New Roman"/>
              </a:rPr>
              <a:t>that will elapse from start to</a:t>
            </a:r>
            <a:r>
              <a:rPr lang="en-US" sz="2400" spc="-60" dirty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finish</a:t>
            </a:r>
          </a:p>
          <a:p>
            <a:pPr marL="469265" lvl="1">
              <a:lnSpc>
                <a:spcPct val="100000"/>
              </a:lnSpc>
              <a:spcBef>
                <a:spcPts val="215"/>
              </a:spcBef>
              <a:tabLst>
                <a:tab pos="756285" algn="l"/>
                <a:tab pos="756920" algn="l"/>
              </a:tabLst>
            </a:pPr>
            <a:endParaRPr lang="en-US" sz="24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23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400" dirty="0"/>
              <a:t>Then they establish a project schedule</a:t>
            </a:r>
            <a:r>
              <a:rPr lang="en-US" sz="2400" spc="-170" dirty="0"/>
              <a:t> </a:t>
            </a:r>
            <a:r>
              <a:rPr lang="en-US" sz="2400" dirty="0"/>
              <a:t>that</a:t>
            </a:r>
          </a:p>
          <a:p>
            <a:pPr marL="756285" lvl="1" indent="-287020">
              <a:lnSpc>
                <a:spcPct val="100000"/>
              </a:lnSpc>
              <a:spcBef>
                <a:spcPts val="225"/>
              </a:spcBef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Defines tasks and</a:t>
            </a:r>
            <a:r>
              <a:rPr lang="en-US" sz="2400" spc="-3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milestones</a:t>
            </a:r>
          </a:p>
          <a:p>
            <a:pPr marL="756285" lvl="1" indent="-287020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Identifies who </a:t>
            </a:r>
            <a:r>
              <a:rPr lang="en-US" sz="2400" spc="-5" dirty="0">
                <a:latin typeface="Times New Roman"/>
                <a:cs typeface="Times New Roman"/>
              </a:rPr>
              <a:t>is responsible </a:t>
            </a:r>
            <a:r>
              <a:rPr lang="en-US" sz="2400" dirty="0">
                <a:latin typeface="Times New Roman"/>
                <a:cs typeface="Times New Roman"/>
              </a:rPr>
              <a:t>for conducting each</a:t>
            </a:r>
            <a:r>
              <a:rPr lang="en-US" sz="2400" spc="-6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task</a:t>
            </a:r>
          </a:p>
          <a:p>
            <a:pPr marL="756285" lvl="1" indent="-287020">
              <a:lnSpc>
                <a:spcPct val="100000"/>
              </a:lnSpc>
              <a:spcBef>
                <a:spcPts val="215"/>
              </a:spcBef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Specifies the inter-task</a:t>
            </a:r>
            <a:r>
              <a:rPr lang="en-US" sz="2400" spc="-5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dependencies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1" y="461899"/>
            <a:ext cx="59321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FF0000"/>
                </a:solidFill>
              </a:rPr>
              <a:t>COCOMO </a:t>
            </a:r>
            <a:r>
              <a:rPr lang="en-US" dirty="0" smtClean="0">
                <a:solidFill>
                  <a:srgbClr val="FF0000"/>
                </a:solidFill>
              </a:rPr>
              <a:t>II</a:t>
            </a:r>
            <a:r>
              <a:rPr spc="-70" dirty="0" smtClean="0">
                <a:solidFill>
                  <a:srgbClr val="FF0000"/>
                </a:solidFill>
              </a:rPr>
              <a:t> </a:t>
            </a:r>
            <a:r>
              <a:rPr dirty="0" smtClean="0">
                <a:solidFill>
                  <a:srgbClr val="FF0000"/>
                </a:solidFill>
              </a:rPr>
              <a:t>model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77085"/>
            <a:ext cx="7944484" cy="35655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71755" indent="-3429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rlito"/>
                <a:cs typeface="Carlito"/>
              </a:rPr>
              <a:t>COCOMO </a:t>
            </a:r>
            <a:r>
              <a:rPr sz="2400" dirty="0">
                <a:latin typeface="Carlito"/>
                <a:cs typeface="Carlito"/>
              </a:rPr>
              <a:t>2 </a:t>
            </a:r>
            <a:r>
              <a:rPr sz="2400" spc="-15" dirty="0">
                <a:latin typeface="Carlito"/>
                <a:cs typeface="Carlito"/>
              </a:rPr>
              <a:t>incorporates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range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sub-models that produce  </a:t>
            </a:r>
            <a:r>
              <a:rPr sz="2400" spc="-5" dirty="0">
                <a:latin typeface="Carlito"/>
                <a:cs typeface="Carlito"/>
              </a:rPr>
              <a:t>increasingly detailed </a:t>
            </a:r>
            <a:r>
              <a:rPr sz="2400" spc="-10" dirty="0">
                <a:latin typeface="Carlito"/>
                <a:cs typeface="Carlito"/>
              </a:rPr>
              <a:t>software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estimates.</a:t>
            </a:r>
            <a:endParaRPr sz="24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rlito"/>
                <a:cs typeface="Carlito"/>
              </a:rPr>
              <a:t>The sub-models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15" dirty="0">
                <a:latin typeface="Carlito"/>
                <a:cs typeface="Carlito"/>
              </a:rPr>
              <a:t>COCOMO </a:t>
            </a:r>
            <a:r>
              <a:rPr sz="2400" dirty="0">
                <a:latin typeface="Carlito"/>
                <a:cs typeface="Carlito"/>
              </a:rPr>
              <a:t>2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are:</a:t>
            </a:r>
            <a:endParaRPr sz="2400" dirty="0">
              <a:latin typeface="Carlito"/>
              <a:cs typeface="Carlito"/>
            </a:endParaRPr>
          </a:p>
          <a:p>
            <a:pPr marL="756285" marR="375285" lvl="1" indent="-287020">
              <a:lnSpc>
                <a:spcPts val="2160"/>
              </a:lnSpc>
              <a:spcBef>
                <a:spcPts val="54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4F81BC"/>
                </a:solidFill>
                <a:latin typeface="Carlito"/>
                <a:cs typeface="Carlito"/>
              </a:rPr>
              <a:t>Application composition </a:t>
            </a:r>
            <a:r>
              <a:rPr sz="2000" dirty="0">
                <a:solidFill>
                  <a:srgbClr val="4F81BC"/>
                </a:solidFill>
                <a:latin typeface="Carlito"/>
                <a:cs typeface="Carlito"/>
              </a:rPr>
              <a:t>model</a:t>
            </a:r>
            <a:r>
              <a:rPr sz="2000" dirty="0">
                <a:latin typeface="Carlito"/>
                <a:cs typeface="Carlito"/>
              </a:rPr>
              <a:t>. </a:t>
            </a:r>
            <a:r>
              <a:rPr sz="2000" spc="-5" dirty="0">
                <a:latin typeface="Carlito"/>
                <a:cs typeface="Carlito"/>
              </a:rPr>
              <a:t>Used </a:t>
            </a:r>
            <a:r>
              <a:rPr sz="2000" dirty="0">
                <a:latin typeface="Carlito"/>
                <a:cs typeface="Carlito"/>
              </a:rPr>
              <a:t>when </a:t>
            </a:r>
            <a:r>
              <a:rPr sz="2000" spc="-10" dirty="0">
                <a:latin typeface="Carlito"/>
                <a:cs typeface="Carlito"/>
              </a:rPr>
              <a:t>software </a:t>
            </a:r>
            <a:r>
              <a:rPr sz="2000" dirty="0">
                <a:latin typeface="Carlito"/>
                <a:cs typeface="Carlito"/>
              </a:rPr>
              <a:t>is </a:t>
            </a:r>
            <a:r>
              <a:rPr sz="2000" spc="-5" dirty="0">
                <a:latin typeface="Carlito"/>
                <a:cs typeface="Carlito"/>
              </a:rPr>
              <a:t>composed  </a:t>
            </a:r>
            <a:r>
              <a:rPr sz="2000" spc="-15" dirty="0">
                <a:latin typeface="Carlito"/>
                <a:cs typeface="Carlito"/>
              </a:rPr>
              <a:t>from </a:t>
            </a:r>
            <a:r>
              <a:rPr sz="2000" spc="-10" dirty="0">
                <a:latin typeface="Carlito"/>
                <a:cs typeface="Carlito"/>
              </a:rPr>
              <a:t>existing</a:t>
            </a:r>
            <a:r>
              <a:rPr sz="2000" spc="2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parts.</a:t>
            </a:r>
            <a:endParaRPr sz="2000" dirty="0">
              <a:latin typeface="Carlito"/>
              <a:cs typeface="Carlito"/>
            </a:endParaRPr>
          </a:p>
          <a:p>
            <a:pPr marL="756285" marR="7620" lvl="1" indent="-287020">
              <a:lnSpc>
                <a:spcPts val="216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4F81BC"/>
                </a:solidFill>
                <a:latin typeface="Carlito"/>
                <a:cs typeface="Carlito"/>
              </a:rPr>
              <a:t>Early </a:t>
            </a:r>
            <a:r>
              <a:rPr sz="2000" spc="-5" dirty="0">
                <a:solidFill>
                  <a:srgbClr val="4F81BC"/>
                </a:solidFill>
                <a:latin typeface="Carlito"/>
                <a:cs typeface="Carlito"/>
              </a:rPr>
              <a:t>design model</a:t>
            </a:r>
            <a:r>
              <a:rPr sz="2000" spc="-5" dirty="0">
                <a:latin typeface="Carlito"/>
                <a:cs typeface="Carlito"/>
              </a:rPr>
              <a:t>. Used </a:t>
            </a:r>
            <a:r>
              <a:rPr sz="2000" dirty="0">
                <a:latin typeface="Carlito"/>
                <a:cs typeface="Carlito"/>
              </a:rPr>
              <a:t>when </a:t>
            </a:r>
            <a:r>
              <a:rPr sz="2000" spc="-10" dirty="0">
                <a:latin typeface="Carlito"/>
                <a:cs typeface="Carlito"/>
              </a:rPr>
              <a:t>requirements are available </a:t>
            </a:r>
            <a:r>
              <a:rPr sz="2000" dirty="0">
                <a:latin typeface="Carlito"/>
                <a:cs typeface="Carlito"/>
              </a:rPr>
              <a:t>but </a:t>
            </a:r>
            <a:r>
              <a:rPr sz="2000" spc="-5" dirty="0">
                <a:latin typeface="Carlito"/>
                <a:cs typeface="Carlito"/>
              </a:rPr>
              <a:t>design  has </a:t>
            </a:r>
            <a:r>
              <a:rPr sz="2000" dirty="0">
                <a:latin typeface="Carlito"/>
                <a:cs typeface="Carlito"/>
              </a:rPr>
              <a:t>not </a:t>
            </a:r>
            <a:r>
              <a:rPr sz="2000" spc="-10" dirty="0">
                <a:latin typeface="Carlito"/>
                <a:cs typeface="Carlito"/>
              </a:rPr>
              <a:t>yet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started.</a:t>
            </a:r>
            <a:endParaRPr sz="2000" dirty="0">
              <a:latin typeface="Carlito"/>
              <a:cs typeface="Carlito"/>
            </a:endParaRPr>
          </a:p>
          <a:p>
            <a:pPr marL="756285" marR="521334" lvl="1" indent="-287020">
              <a:lnSpc>
                <a:spcPts val="216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4F81BC"/>
                </a:solidFill>
                <a:latin typeface="Carlito"/>
                <a:cs typeface="Carlito"/>
              </a:rPr>
              <a:t>Reuse model</a:t>
            </a:r>
            <a:r>
              <a:rPr sz="2000" spc="-5" dirty="0">
                <a:latin typeface="Carlito"/>
                <a:cs typeface="Carlito"/>
              </a:rPr>
              <a:t>. Used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spc="-10" dirty="0">
                <a:latin typeface="Carlito"/>
                <a:cs typeface="Carlito"/>
              </a:rPr>
              <a:t>compute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15" dirty="0">
                <a:latin typeface="Carlito"/>
                <a:cs typeface="Carlito"/>
              </a:rPr>
              <a:t>effort </a:t>
            </a:r>
            <a:r>
              <a:rPr sz="2000" spc="-5" dirty="0">
                <a:latin typeface="Carlito"/>
                <a:cs typeface="Carlito"/>
              </a:rPr>
              <a:t>of </a:t>
            </a:r>
            <a:r>
              <a:rPr sz="2000" spc="-10" dirty="0">
                <a:latin typeface="Carlito"/>
                <a:cs typeface="Carlito"/>
              </a:rPr>
              <a:t>integrating </a:t>
            </a:r>
            <a:r>
              <a:rPr sz="2000" spc="-5" dirty="0">
                <a:latin typeface="Carlito"/>
                <a:cs typeface="Carlito"/>
              </a:rPr>
              <a:t>reusable  components.</a:t>
            </a:r>
            <a:endParaRPr sz="2000" dirty="0">
              <a:latin typeface="Carlito"/>
              <a:cs typeface="Carlito"/>
            </a:endParaRPr>
          </a:p>
          <a:p>
            <a:pPr marL="756285" marR="5080" lvl="1" indent="-287020">
              <a:lnSpc>
                <a:spcPts val="216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solidFill>
                  <a:srgbClr val="4F81BC"/>
                </a:solidFill>
                <a:latin typeface="Carlito"/>
                <a:cs typeface="Carlito"/>
              </a:rPr>
              <a:t>Post-architecture </a:t>
            </a:r>
            <a:r>
              <a:rPr sz="2000" dirty="0">
                <a:solidFill>
                  <a:srgbClr val="4F81BC"/>
                </a:solidFill>
                <a:latin typeface="Carlito"/>
                <a:cs typeface="Carlito"/>
              </a:rPr>
              <a:t>model</a:t>
            </a:r>
            <a:r>
              <a:rPr sz="2000" dirty="0">
                <a:latin typeface="Carlito"/>
                <a:cs typeface="Carlito"/>
              </a:rPr>
              <a:t>. </a:t>
            </a:r>
            <a:r>
              <a:rPr sz="2000" spc="-5" dirty="0">
                <a:latin typeface="Carlito"/>
                <a:cs typeface="Carlito"/>
              </a:rPr>
              <a:t>Used </a:t>
            </a:r>
            <a:r>
              <a:rPr sz="2000" dirty="0">
                <a:latin typeface="Carlito"/>
                <a:cs typeface="Carlito"/>
              </a:rPr>
              <a:t>once the </a:t>
            </a:r>
            <a:r>
              <a:rPr sz="2000" spc="-20" dirty="0">
                <a:latin typeface="Carlito"/>
                <a:cs typeface="Carlito"/>
              </a:rPr>
              <a:t>system </a:t>
            </a:r>
            <a:r>
              <a:rPr sz="2000" spc="-10" dirty="0">
                <a:latin typeface="Carlito"/>
                <a:cs typeface="Carlito"/>
              </a:rPr>
              <a:t>architecture </a:t>
            </a:r>
            <a:r>
              <a:rPr sz="2000" spc="-5" dirty="0">
                <a:latin typeface="Carlito"/>
                <a:cs typeface="Carlito"/>
              </a:rPr>
              <a:t>has been  designed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10" dirty="0">
                <a:latin typeface="Carlito"/>
                <a:cs typeface="Carlito"/>
              </a:rPr>
              <a:t>more information </a:t>
            </a:r>
            <a:r>
              <a:rPr sz="2000" spc="-5" dirty="0">
                <a:latin typeface="Carlito"/>
                <a:cs typeface="Carlito"/>
              </a:rPr>
              <a:t>about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20" dirty="0">
                <a:latin typeface="Carlito"/>
                <a:cs typeface="Carlito"/>
              </a:rPr>
              <a:t>system </a:t>
            </a:r>
            <a:r>
              <a:rPr sz="2000" dirty="0">
                <a:latin typeface="Carlito"/>
                <a:cs typeface="Carlito"/>
              </a:rPr>
              <a:t>is</a:t>
            </a:r>
            <a:r>
              <a:rPr sz="2000" spc="4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available.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39746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1" y="461899"/>
            <a:ext cx="6872986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 </a:t>
            </a:r>
            <a:r>
              <a:rPr spc="-5" dirty="0"/>
              <a:t>of </a:t>
            </a:r>
            <a:r>
              <a:rPr spc="-15" dirty="0"/>
              <a:t>COCOMO </a:t>
            </a:r>
            <a:r>
              <a:rPr dirty="0"/>
              <a:t>2</a:t>
            </a:r>
            <a:r>
              <a:rPr spc="-60" dirty="0"/>
              <a:t> </a:t>
            </a:r>
            <a:r>
              <a:rPr dirty="0"/>
              <a:t>models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1000" y="1676400"/>
            <a:ext cx="8458200" cy="4648200"/>
            <a:chOff x="381000" y="1676400"/>
            <a:chExt cx="8458200" cy="4648200"/>
          </a:xfrm>
        </p:grpSpPr>
        <p:sp>
          <p:nvSpPr>
            <p:cNvPr id="4" name="object 4"/>
            <p:cNvSpPr/>
            <p:nvPr/>
          </p:nvSpPr>
          <p:spPr>
            <a:xfrm>
              <a:off x="381000" y="1676400"/>
              <a:ext cx="8458200" cy="4648200"/>
            </a:xfrm>
            <a:custGeom>
              <a:avLst/>
              <a:gdLst/>
              <a:ahLst/>
              <a:cxnLst/>
              <a:rect l="l" t="t" r="r" b="b"/>
              <a:pathLst>
                <a:path w="8458200" h="4648200">
                  <a:moveTo>
                    <a:pt x="8458200" y="0"/>
                  </a:moveTo>
                  <a:lnTo>
                    <a:pt x="0" y="0"/>
                  </a:lnTo>
                  <a:lnTo>
                    <a:pt x="0" y="4648200"/>
                  </a:lnTo>
                  <a:lnTo>
                    <a:pt x="8458200" y="4648200"/>
                  </a:lnTo>
                  <a:lnTo>
                    <a:pt x="845820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3000" y="1828800"/>
              <a:ext cx="7467600" cy="4386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28892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461899"/>
            <a:ext cx="7588783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Application </a:t>
            </a:r>
            <a:r>
              <a:rPr spc="-5" dirty="0"/>
              <a:t>composition</a:t>
            </a:r>
            <a:r>
              <a:rPr spc="-35" dirty="0"/>
              <a:t> </a:t>
            </a:r>
            <a:r>
              <a:rPr dirty="0"/>
              <a:t>model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" marR="56070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5" dirty="0"/>
              <a:t>Supports </a:t>
            </a:r>
            <a:r>
              <a:rPr spc="-10" dirty="0"/>
              <a:t>prototyping projects </a:t>
            </a:r>
            <a:r>
              <a:rPr dirty="0"/>
              <a:t>and </a:t>
            </a:r>
            <a:r>
              <a:rPr spc="-10" dirty="0"/>
              <a:t>projects </a:t>
            </a:r>
            <a:r>
              <a:rPr spc="-5" dirty="0"/>
              <a:t>where </a:t>
            </a:r>
            <a:r>
              <a:rPr spc="-10" dirty="0"/>
              <a:t>there </a:t>
            </a:r>
            <a:r>
              <a:rPr dirty="0"/>
              <a:t>is  </a:t>
            </a:r>
            <a:r>
              <a:rPr spc="-10" dirty="0"/>
              <a:t>extensive</a:t>
            </a:r>
            <a:r>
              <a:rPr spc="-15" dirty="0"/>
              <a:t> </a:t>
            </a:r>
            <a:r>
              <a:rPr spc="-10" dirty="0"/>
              <a:t>reuse.</a:t>
            </a:r>
          </a:p>
          <a:p>
            <a:pPr marL="357505" marR="65659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5" dirty="0"/>
              <a:t>Based on </a:t>
            </a:r>
            <a:r>
              <a:rPr spc="-15" dirty="0"/>
              <a:t>standard </a:t>
            </a:r>
            <a:r>
              <a:rPr spc="-10" dirty="0"/>
              <a:t>estimates </a:t>
            </a:r>
            <a:r>
              <a:rPr spc="-5" dirty="0"/>
              <a:t>of </a:t>
            </a:r>
            <a:r>
              <a:rPr spc="-10" dirty="0"/>
              <a:t>developer </a:t>
            </a:r>
            <a:r>
              <a:rPr spc="-5" dirty="0"/>
              <a:t>productivity </a:t>
            </a:r>
            <a:r>
              <a:rPr dirty="0"/>
              <a:t>in  </a:t>
            </a:r>
            <a:r>
              <a:rPr spc="-5" dirty="0"/>
              <a:t>application (object)</a:t>
            </a:r>
            <a:r>
              <a:rPr spc="-40" dirty="0"/>
              <a:t> </a:t>
            </a:r>
            <a:r>
              <a:rPr spc="-5" dirty="0"/>
              <a:t>points/month.</a:t>
            </a:r>
          </a:p>
          <a:p>
            <a:pPr marL="357505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55" dirty="0"/>
              <a:t>Takes </a:t>
            </a:r>
            <a:r>
              <a:rPr dirty="0"/>
              <a:t>CASE </a:t>
            </a:r>
            <a:r>
              <a:rPr spc="-10" dirty="0"/>
              <a:t>tool </a:t>
            </a:r>
            <a:r>
              <a:rPr spc="-5" dirty="0"/>
              <a:t>use </a:t>
            </a:r>
            <a:r>
              <a:rPr spc="-15" dirty="0"/>
              <a:t>into</a:t>
            </a:r>
            <a:r>
              <a:rPr spc="30" dirty="0"/>
              <a:t> </a:t>
            </a:r>
            <a:r>
              <a:rPr spc="-10" dirty="0"/>
              <a:t>account.</a:t>
            </a:r>
          </a:p>
          <a:p>
            <a:pPr marL="357505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10" dirty="0"/>
              <a:t>Formula</a:t>
            </a:r>
            <a:r>
              <a:rPr spc="-15" dirty="0"/>
              <a:t> </a:t>
            </a:r>
            <a:r>
              <a:rPr dirty="0"/>
              <a:t>is</a:t>
            </a:r>
          </a:p>
          <a:p>
            <a:pPr marL="758190" lvl="1" indent="-287020">
              <a:lnSpc>
                <a:spcPct val="100000"/>
              </a:lnSpc>
              <a:spcBef>
                <a:spcPts val="655"/>
              </a:spcBef>
              <a:buChar char="–"/>
              <a:tabLst>
                <a:tab pos="758190" algn="l"/>
                <a:tab pos="758825" algn="l"/>
              </a:tabLst>
            </a:pPr>
            <a:r>
              <a:rPr sz="2000" dirty="0">
                <a:latin typeface="Arial"/>
                <a:cs typeface="Arial"/>
              </a:rPr>
              <a:t>PM </a:t>
            </a:r>
            <a:r>
              <a:rPr sz="2000" dirty="0">
                <a:latin typeface="Carlito"/>
                <a:cs typeface="Carlito"/>
              </a:rPr>
              <a:t>= </a:t>
            </a:r>
            <a:r>
              <a:rPr sz="2000" dirty="0">
                <a:latin typeface="Arial"/>
                <a:cs typeface="Arial"/>
              </a:rPr>
              <a:t>( NAP</a:t>
            </a:r>
            <a:r>
              <a:rPr sz="2000" spc="-405" dirty="0">
                <a:latin typeface="Arial"/>
                <a:cs typeface="Arial"/>
              </a:rPr>
              <a:t> </a:t>
            </a:r>
            <a:r>
              <a:rPr sz="2000" dirty="0">
                <a:latin typeface="Symbol"/>
                <a:cs typeface="Symbol"/>
              </a:rPr>
              <a:t>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(1 - %reuse/100 ) ) / PROD</a:t>
            </a:r>
          </a:p>
          <a:p>
            <a:pPr marL="758190" marR="5080" lvl="1" indent="-287020">
              <a:lnSpc>
                <a:spcPct val="100000"/>
              </a:lnSpc>
              <a:spcBef>
                <a:spcPts val="1065"/>
              </a:spcBef>
              <a:buChar char="–"/>
              <a:tabLst>
                <a:tab pos="758190" algn="l"/>
                <a:tab pos="758825" algn="l"/>
              </a:tabLst>
            </a:pPr>
            <a:r>
              <a:rPr sz="2000" dirty="0">
                <a:latin typeface="Arial"/>
                <a:cs typeface="Arial"/>
              </a:rPr>
              <a:t>PM </a:t>
            </a:r>
            <a:r>
              <a:rPr sz="2000" spc="-5" dirty="0">
                <a:latin typeface="Carlito"/>
                <a:cs typeface="Carlito"/>
              </a:rPr>
              <a:t>is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15" dirty="0">
                <a:latin typeface="Carlito"/>
                <a:cs typeface="Carlito"/>
              </a:rPr>
              <a:t>effort </a:t>
            </a:r>
            <a:r>
              <a:rPr sz="2000" spc="-5" dirty="0">
                <a:latin typeface="Carlito"/>
                <a:cs typeface="Carlito"/>
              </a:rPr>
              <a:t>in person-months, </a:t>
            </a:r>
            <a:r>
              <a:rPr sz="2000" dirty="0">
                <a:latin typeface="Arial"/>
                <a:cs typeface="Arial"/>
              </a:rPr>
              <a:t>NAP </a:t>
            </a:r>
            <a:r>
              <a:rPr sz="2000" spc="-5" dirty="0">
                <a:latin typeface="Carlito"/>
                <a:cs typeface="Carlito"/>
              </a:rPr>
              <a:t>is </a:t>
            </a:r>
            <a:r>
              <a:rPr sz="2000" dirty="0">
                <a:latin typeface="Carlito"/>
                <a:cs typeface="Carlito"/>
              </a:rPr>
              <a:t>the number </a:t>
            </a:r>
            <a:r>
              <a:rPr sz="2000" spc="-5" dirty="0">
                <a:latin typeface="Carlito"/>
                <a:cs typeface="Carlito"/>
              </a:rPr>
              <a:t>of application  points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dirty="0">
                <a:latin typeface="Arial"/>
                <a:cs typeface="Arial"/>
              </a:rPr>
              <a:t>PROD </a:t>
            </a:r>
            <a:r>
              <a:rPr sz="2000" spc="-5" dirty="0">
                <a:latin typeface="Carlito"/>
                <a:cs typeface="Carlito"/>
              </a:rPr>
              <a:t>is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100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productivity.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54310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461899"/>
            <a:ext cx="712050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Object </a:t>
            </a:r>
            <a:r>
              <a:rPr spc="-10" dirty="0"/>
              <a:t>point</a:t>
            </a:r>
            <a:r>
              <a:rPr spc="-30" dirty="0"/>
              <a:t> </a:t>
            </a:r>
            <a:r>
              <a:rPr spc="-10" dirty="0"/>
              <a:t>productivity</a:t>
            </a:r>
          </a:p>
        </p:txBody>
      </p:sp>
      <p:sp>
        <p:nvSpPr>
          <p:cNvPr id="3" name="object 3"/>
          <p:cNvSpPr/>
          <p:nvPr/>
        </p:nvSpPr>
        <p:spPr>
          <a:xfrm>
            <a:off x="381000" y="1981200"/>
            <a:ext cx="8458200" cy="3733800"/>
          </a:xfrm>
          <a:custGeom>
            <a:avLst/>
            <a:gdLst/>
            <a:ahLst/>
            <a:cxnLst/>
            <a:rect l="l" t="t" r="r" b="b"/>
            <a:pathLst>
              <a:path w="8458200" h="3733800">
                <a:moveTo>
                  <a:pt x="8458200" y="0"/>
                </a:moveTo>
                <a:lnTo>
                  <a:pt x="0" y="0"/>
                </a:lnTo>
                <a:lnTo>
                  <a:pt x="0" y="3733800"/>
                </a:lnTo>
                <a:lnTo>
                  <a:pt x="8458200" y="3733800"/>
                </a:lnTo>
                <a:lnTo>
                  <a:pt x="84582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58429" y="2952951"/>
            <a:ext cx="830580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0" dirty="0">
                <a:latin typeface="Times New Roman"/>
                <a:cs typeface="Times New Roman"/>
              </a:rPr>
              <a:t>Very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low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987" y="2819412"/>
            <a:ext cx="7273925" cy="1892300"/>
          </a:xfrm>
          <a:custGeom>
            <a:avLst/>
            <a:gdLst/>
            <a:ahLst/>
            <a:cxnLst/>
            <a:rect l="l" t="t" r="r" b="b"/>
            <a:pathLst>
              <a:path w="7273925" h="1892300">
                <a:moveTo>
                  <a:pt x="3649548" y="1886877"/>
                </a:moveTo>
                <a:lnTo>
                  <a:pt x="2478227" y="1886877"/>
                </a:lnTo>
                <a:lnTo>
                  <a:pt x="2473401" y="1886877"/>
                </a:lnTo>
                <a:lnTo>
                  <a:pt x="0" y="1886877"/>
                </a:lnTo>
                <a:lnTo>
                  <a:pt x="0" y="1892198"/>
                </a:lnTo>
                <a:lnTo>
                  <a:pt x="2473401" y="1892198"/>
                </a:lnTo>
                <a:lnTo>
                  <a:pt x="2478201" y="1892198"/>
                </a:lnTo>
                <a:lnTo>
                  <a:pt x="3649548" y="1892198"/>
                </a:lnTo>
                <a:lnTo>
                  <a:pt x="3649548" y="1886877"/>
                </a:lnTo>
                <a:close/>
              </a:path>
              <a:path w="7273925" h="1892300">
                <a:moveTo>
                  <a:pt x="3649548" y="0"/>
                </a:moveTo>
                <a:lnTo>
                  <a:pt x="2478227" y="0"/>
                </a:lnTo>
                <a:lnTo>
                  <a:pt x="2473401" y="0"/>
                </a:lnTo>
                <a:lnTo>
                  <a:pt x="0" y="0"/>
                </a:lnTo>
                <a:lnTo>
                  <a:pt x="0" y="5308"/>
                </a:lnTo>
                <a:lnTo>
                  <a:pt x="2473401" y="5308"/>
                </a:lnTo>
                <a:lnTo>
                  <a:pt x="2478201" y="5308"/>
                </a:lnTo>
                <a:lnTo>
                  <a:pt x="3649548" y="5308"/>
                </a:lnTo>
                <a:lnTo>
                  <a:pt x="3649548" y="0"/>
                </a:lnTo>
                <a:close/>
              </a:path>
              <a:path w="7273925" h="1892300">
                <a:moveTo>
                  <a:pt x="3655009" y="1886877"/>
                </a:moveTo>
                <a:lnTo>
                  <a:pt x="3649649" y="1886877"/>
                </a:lnTo>
                <a:lnTo>
                  <a:pt x="3649649" y="1892198"/>
                </a:lnTo>
                <a:lnTo>
                  <a:pt x="3655009" y="1892198"/>
                </a:lnTo>
                <a:lnTo>
                  <a:pt x="3655009" y="1886877"/>
                </a:lnTo>
                <a:close/>
              </a:path>
              <a:path w="7273925" h="1892300">
                <a:moveTo>
                  <a:pt x="3655009" y="0"/>
                </a:moveTo>
                <a:lnTo>
                  <a:pt x="3649649" y="0"/>
                </a:lnTo>
                <a:lnTo>
                  <a:pt x="3649649" y="5308"/>
                </a:lnTo>
                <a:lnTo>
                  <a:pt x="3655009" y="5308"/>
                </a:lnTo>
                <a:lnTo>
                  <a:pt x="3655009" y="0"/>
                </a:lnTo>
                <a:close/>
              </a:path>
              <a:path w="7273925" h="1892300">
                <a:moveTo>
                  <a:pt x="5406847" y="1886877"/>
                </a:moveTo>
                <a:lnTo>
                  <a:pt x="5406847" y="1886877"/>
                </a:lnTo>
                <a:lnTo>
                  <a:pt x="3655098" y="1886877"/>
                </a:lnTo>
                <a:lnTo>
                  <a:pt x="3655098" y="1892198"/>
                </a:lnTo>
                <a:lnTo>
                  <a:pt x="5406847" y="1892198"/>
                </a:lnTo>
                <a:lnTo>
                  <a:pt x="5406847" y="1886877"/>
                </a:lnTo>
                <a:close/>
              </a:path>
              <a:path w="7273925" h="1892300">
                <a:moveTo>
                  <a:pt x="5406847" y="0"/>
                </a:moveTo>
                <a:lnTo>
                  <a:pt x="5406847" y="0"/>
                </a:lnTo>
                <a:lnTo>
                  <a:pt x="3655098" y="0"/>
                </a:lnTo>
                <a:lnTo>
                  <a:pt x="3655098" y="5308"/>
                </a:lnTo>
                <a:lnTo>
                  <a:pt x="5406847" y="5308"/>
                </a:lnTo>
                <a:lnTo>
                  <a:pt x="5406847" y="0"/>
                </a:lnTo>
                <a:close/>
              </a:path>
              <a:path w="7273925" h="1892300">
                <a:moveTo>
                  <a:pt x="6096863" y="1886877"/>
                </a:moveTo>
                <a:lnTo>
                  <a:pt x="5406936" y="1886877"/>
                </a:lnTo>
                <a:lnTo>
                  <a:pt x="5406936" y="1892198"/>
                </a:lnTo>
                <a:lnTo>
                  <a:pt x="6096863" y="1892198"/>
                </a:lnTo>
                <a:lnTo>
                  <a:pt x="6096863" y="1886877"/>
                </a:lnTo>
                <a:close/>
              </a:path>
              <a:path w="7273925" h="1892300">
                <a:moveTo>
                  <a:pt x="6096863" y="0"/>
                </a:moveTo>
                <a:lnTo>
                  <a:pt x="5406936" y="0"/>
                </a:lnTo>
                <a:lnTo>
                  <a:pt x="5406936" y="5308"/>
                </a:lnTo>
                <a:lnTo>
                  <a:pt x="6096863" y="5308"/>
                </a:lnTo>
                <a:lnTo>
                  <a:pt x="6096863" y="0"/>
                </a:lnTo>
                <a:close/>
              </a:path>
              <a:path w="7273925" h="1892300">
                <a:moveTo>
                  <a:pt x="7273480" y="1886877"/>
                </a:moveTo>
                <a:lnTo>
                  <a:pt x="6102274" y="1886877"/>
                </a:lnTo>
                <a:lnTo>
                  <a:pt x="6102134" y="1886877"/>
                </a:lnTo>
                <a:lnTo>
                  <a:pt x="6096914" y="1886877"/>
                </a:lnTo>
                <a:lnTo>
                  <a:pt x="6096914" y="1892198"/>
                </a:lnTo>
                <a:lnTo>
                  <a:pt x="6102134" y="1892198"/>
                </a:lnTo>
                <a:lnTo>
                  <a:pt x="6102274" y="1892198"/>
                </a:lnTo>
                <a:lnTo>
                  <a:pt x="7273480" y="1892198"/>
                </a:lnTo>
                <a:lnTo>
                  <a:pt x="7273480" y="1886877"/>
                </a:lnTo>
                <a:close/>
              </a:path>
              <a:path w="7273925" h="1892300">
                <a:moveTo>
                  <a:pt x="7273480" y="0"/>
                </a:moveTo>
                <a:lnTo>
                  <a:pt x="6102274" y="0"/>
                </a:lnTo>
                <a:lnTo>
                  <a:pt x="6102134" y="0"/>
                </a:lnTo>
                <a:lnTo>
                  <a:pt x="6096914" y="0"/>
                </a:lnTo>
                <a:lnTo>
                  <a:pt x="6096914" y="5308"/>
                </a:lnTo>
                <a:lnTo>
                  <a:pt x="6102134" y="5308"/>
                </a:lnTo>
                <a:lnTo>
                  <a:pt x="6102274" y="5308"/>
                </a:lnTo>
                <a:lnTo>
                  <a:pt x="7273480" y="5308"/>
                </a:lnTo>
                <a:lnTo>
                  <a:pt x="7273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58429" y="3611339"/>
            <a:ext cx="830580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0" dirty="0">
                <a:latin typeface="Times New Roman"/>
                <a:cs typeface="Times New Roman"/>
              </a:rPr>
              <a:t>Very</a:t>
            </a:r>
            <a:r>
              <a:rPr sz="1650" spc="20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low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5464" y="2952950"/>
            <a:ext cx="2054860" cy="1600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650" spc="-50" dirty="0">
                <a:latin typeface="Times New Roman"/>
                <a:cs typeface="Times New Roman"/>
              </a:rPr>
              <a:t>DeveloperÕs </a:t>
            </a:r>
            <a:r>
              <a:rPr sz="1650" spc="10" dirty="0">
                <a:latin typeface="Times New Roman"/>
                <a:cs typeface="Times New Roman"/>
              </a:rPr>
              <a:t>experience  </a:t>
            </a:r>
            <a:r>
              <a:rPr sz="1650" spc="20" dirty="0">
                <a:latin typeface="Times New Roman"/>
                <a:cs typeface="Times New Roman"/>
              </a:rPr>
              <a:t>and</a:t>
            </a:r>
            <a:r>
              <a:rPr sz="1650" spc="-35" dirty="0">
                <a:latin typeface="Times New Roman"/>
                <a:cs typeface="Times New Roman"/>
              </a:rPr>
              <a:t> </a:t>
            </a:r>
            <a:r>
              <a:rPr sz="1650" spc="15" dirty="0">
                <a:latin typeface="Times New Roman"/>
                <a:cs typeface="Times New Roman"/>
              </a:rPr>
              <a:t>capability</a:t>
            </a:r>
            <a:endParaRPr sz="1650">
              <a:latin typeface="Times New Roman"/>
              <a:cs typeface="Times New Roman"/>
            </a:endParaRPr>
          </a:p>
          <a:p>
            <a:pPr marL="12700" marR="267970">
              <a:lnSpc>
                <a:spcPct val="100000"/>
              </a:lnSpc>
              <a:spcBef>
                <a:spcPts val="1225"/>
              </a:spcBef>
            </a:pPr>
            <a:r>
              <a:rPr sz="1650" spc="-20" dirty="0">
                <a:latin typeface="Times New Roman"/>
                <a:cs typeface="Times New Roman"/>
              </a:rPr>
              <a:t>ICASE </a:t>
            </a:r>
            <a:r>
              <a:rPr sz="1650" spc="10" dirty="0">
                <a:latin typeface="Times New Roman"/>
                <a:cs typeface="Times New Roman"/>
              </a:rPr>
              <a:t>maturity </a:t>
            </a:r>
            <a:r>
              <a:rPr sz="1650" spc="20" dirty="0">
                <a:latin typeface="Times New Roman"/>
                <a:cs typeface="Times New Roman"/>
              </a:rPr>
              <a:t>and  </a:t>
            </a:r>
            <a:r>
              <a:rPr sz="1650" spc="10" dirty="0">
                <a:latin typeface="Times New Roman"/>
                <a:cs typeface="Times New Roman"/>
              </a:rPr>
              <a:t>capability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650" spc="25" dirty="0">
                <a:latin typeface="Times New Roman"/>
                <a:cs typeface="Times New Roman"/>
              </a:rPr>
              <a:t>PROD</a:t>
            </a:r>
            <a:r>
              <a:rPr sz="1650" spc="-5" dirty="0">
                <a:latin typeface="Times New Roman"/>
                <a:cs typeface="Times New Roman"/>
              </a:rPr>
              <a:t> </a:t>
            </a:r>
            <a:r>
              <a:rPr sz="1650" spc="10" dirty="0">
                <a:latin typeface="Times New Roman"/>
                <a:cs typeface="Times New Roman"/>
              </a:rPr>
              <a:t>(NOP/month)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6269" y="4270247"/>
            <a:ext cx="133985" cy="28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25" dirty="0">
                <a:latin typeface="Times New Roman"/>
                <a:cs typeface="Times New Roman"/>
              </a:rPr>
              <a:t>4</a:t>
            </a:r>
            <a:endParaRPr sz="165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516058" y="2988987"/>
          <a:ext cx="3376929" cy="1554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770"/>
                <a:gridCol w="1052195"/>
                <a:gridCol w="722630"/>
                <a:gridCol w="1029334"/>
              </a:tblGrid>
              <a:tr h="1106512">
                <a:tc>
                  <a:txBody>
                    <a:bodyPr/>
                    <a:lstStyle/>
                    <a:p>
                      <a:pPr marL="31750">
                        <a:lnSpc>
                          <a:spcPts val="1835"/>
                        </a:lnSpc>
                      </a:pPr>
                      <a:r>
                        <a:rPr sz="1650" spc="30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50" spc="30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ts val="1835"/>
                        </a:lnSpc>
                      </a:pPr>
                      <a:r>
                        <a:rPr sz="1650" spc="10" dirty="0">
                          <a:latin typeface="Times New Roman"/>
                          <a:cs typeface="Times New Roman"/>
                        </a:rPr>
                        <a:t>Nominal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50" spc="10" dirty="0">
                          <a:latin typeface="Times New Roman"/>
                          <a:cs typeface="Times New Roman"/>
                        </a:rPr>
                        <a:t>Nominal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835"/>
                        </a:lnSpc>
                      </a:pPr>
                      <a:r>
                        <a:rPr sz="1650" spc="2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5875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50" spc="2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1835"/>
                        </a:lnSpc>
                      </a:pPr>
                      <a:r>
                        <a:rPr sz="1650" spc="10" dirty="0">
                          <a:latin typeface="Times New Roman"/>
                          <a:cs typeface="Times New Roman"/>
                        </a:rPr>
                        <a:t>Very</a:t>
                      </a:r>
                      <a:r>
                        <a:rPr sz="16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50" spc="10" dirty="0">
                          <a:latin typeface="Times New Roman"/>
                          <a:cs typeface="Times New Roman"/>
                        </a:rPr>
                        <a:t>Very</a:t>
                      </a:r>
                      <a:r>
                        <a:rPr sz="16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FFFF"/>
                    </a:solidFill>
                  </a:tcPr>
                </a:tc>
              </a:tr>
              <a:tr h="448124">
                <a:tc>
                  <a:txBody>
                    <a:bodyPr/>
                    <a:lstStyle/>
                    <a:p>
                      <a:pPr marR="69215" algn="ctr">
                        <a:lnSpc>
                          <a:spcPts val="1914"/>
                        </a:lnSpc>
                        <a:spcBef>
                          <a:spcPts val="1510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7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19177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ts val="1914"/>
                        </a:lnSpc>
                        <a:spcBef>
                          <a:spcPts val="1510"/>
                        </a:spcBef>
                      </a:pPr>
                      <a:r>
                        <a:rPr sz="1650" spc="30" dirty="0">
                          <a:latin typeface="Times New Roman"/>
                          <a:cs typeface="Times New Roman"/>
                        </a:rPr>
                        <a:t>13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19177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273685">
                        <a:lnSpc>
                          <a:spcPts val="1914"/>
                        </a:lnSpc>
                        <a:spcBef>
                          <a:spcPts val="1510"/>
                        </a:spcBef>
                      </a:pPr>
                      <a:r>
                        <a:rPr sz="1650" spc="30" dirty="0">
                          <a:latin typeface="Times New Roman"/>
                          <a:cs typeface="Times New Roman"/>
                        </a:rPr>
                        <a:t>25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191770" marB="0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487045">
                        <a:lnSpc>
                          <a:spcPts val="1914"/>
                        </a:lnSpc>
                        <a:spcBef>
                          <a:spcPts val="1510"/>
                        </a:spcBef>
                      </a:pPr>
                      <a:r>
                        <a:rPr sz="1650" spc="30" dirty="0">
                          <a:latin typeface="Times New Roman"/>
                          <a:cs typeface="Times New Roman"/>
                        </a:rPr>
                        <a:t>50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191770" marB="0"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625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461899"/>
            <a:ext cx="5962903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Early </a:t>
            </a:r>
            <a:r>
              <a:rPr dirty="0"/>
              <a:t>design</a:t>
            </a:r>
            <a:r>
              <a:rPr spc="-50" dirty="0"/>
              <a:t> </a:t>
            </a:r>
            <a:r>
              <a:rPr spc="-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2630" y="1518284"/>
            <a:ext cx="8099425" cy="4147929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68300" marR="61594" indent="-342900">
              <a:lnSpc>
                <a:spcPts val="3070"/>
              </a:lnSpc>
              <a:spcBef>
                <a:spcPts val="844"/>
              </a:spcBef>
              <a:buFont typeface="Arial"/>
              <a:buChar char="•"/>
              <a:tabLst>
                <a:tab pos="367665" algn="l"/>
                <a:tab pos="368300" algn="l"/>
              </a:tabLst>
            </a:pPr>
            <a:r>
              <a:rPr sz="2400" spc="-15" dirty="0">
                <a:latin typeface="Carlito"/>
                <a:cs typeface="Carlito"/>
              </a:rPr>
              <a:t>Estimates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dirty="0">
                <a:latin typeface="Carlito"/>
                <a:cs typeface="Carlito"/>
              </a:rPr>
              <a:t>made </a:t>
            </a:r>
            <a:r>
              <a:rPr sz="2400" spc="-15" dirty="0">
                <a:latin typeface="Carlito"/>
                <a:cs typeface="Carlito"/>
              </a:rPr>
              <a:t>after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requirements 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spc="-5" dirty="0">
                <a:latin typeface="Carlito"/>
                <a:cs typeface="Carlito"/>
              </a:rPr>
              <a:t>been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agreed.</a:t>
            </a:r>
            <a:endParaRPr sz="2400" dirty="0">
              <a:latin typeface="Carlito"/>
              <a:cs typeface="Carlito"/>
            </a:endParaRPr>
          </a:p>
          <a:p>
            <a:pPr marL="368300" marR="462915" indent="-342900">
              <a:lnSpc>
                <a:spcPts val="3070"/>
              </a:lnSpc>
              <a:spcBef>
                <a:spcPts val="775"/>
              </a:spcBef>
              <a:buFont typeface="Arial"/>
              <a:buChar char="•"/>
              <a:tabLst>
                <a:tab pos="367665" algn="l"/>
                <a:tab pos="368300" algn="l"/>
              </a:tabLst>
            </a:pPr>
            <a:r>
              <a:rPr sz="2400" dirty="0">
                <a:latin typeface="Carlito"/>
                <a:cs typeface="Carlito"/>
              </a:rPr>
              <a:t>Based </a:t>
            </a:r>
            <a:r>
              <a:rPr sz="2400" spc="-5" dirty="0">
                <a:latin typeface="Carlito"/>
                <a:cs typeface="Carlito"/>
              </a:rPr>
              <a:t>on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standard formula </a:t>
            </a:r>
            <a:r>
              <a:rPr sz="2400" spc="-3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algorithmic  </a:t>
            </a:r>
            <a:r>
              <a:rPr sz="2400" dirty="0">
                <a:latin typeface="Carlito"/>
                <a:cs typeface="Carlito"/>
              </a:rPr>
              <a:t>models</a:t>
            </a:r>
          </a:p>
          <a:p>
            <a:pPr marL="768985" lvl="1" indent="-287020">
              <a:lnSpc>
                <a:spcPts val="3335"/>
              </a:lnSpc>
              <a:buChar char="–"/>
              <a:tabLst>
                <a:tab pos="769620" algn="l"/>
              </a:tabLst>
            </a:pPr>
            <a:r>
              <a:rPr sz="2400" spc="-10" dirty="0">
                <a:latin typeface="Arial"/>
                <a:cs typeface="Arial"/>
              </a:rPr>
              <a:t>PM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" dirty="0">
                <a:latin typeface="Carlito"/>
                <a:cs typeface="Carlito"/>
              </a:rPr>
              <a:t>=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5" dirty="0">
                <a:latin typeface="Symbol"/>
                <a:cs typeface="Symbol"/>
              </a:rPr>
              <a:t>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Size</a:t>
            </a:r>
            <a:r>
              <a:rPr sz="2400" baseline="25525" dirty="0">
                <a:latin typeface="Arial"/>
                <a:cs typeface="Arial"/>
              </a:rPr>
              <a:t>B</a:t>
            </a:r>
            <a:r>
              <a:rPr sz="2400" spc="-127" baseline="25525" dirty="0">
                <a:latin typeface="Arial"/>
                <a:cs typeface="Arial"/>
              </a:rPr>
              <a:t> </a:t>
            </a:r>
            <a:r>
              <a:rPr sz="2400" spc="-5" dirty="0">
                <a:latin typeface="Symbol"/>
                <a:cs typeface="Symbol"/>
              </a:rPr>
              <a:t>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M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15" dirty="0">
                <a:latin typeface="Carlito"/>
                <a:cs typeface="Carlito"/>
              </a:rPr>
              <a:t>where</a:t>
            </a:r>
            <a:endParaRPr sz="2400" dirty="0">
              <a:latin typeface="Carlito"/>
              <a:cs typeface="Carlito"/>
            </a:endParaRPr>
          </a:p>
          <a:p>
            <a:pPr marL="768985" lvl="1" indent="-287020">
              <a:lnSpc>
                <a:spcPts val="3025"/>
              </a:lnSpc>
              <a:spcBef>
                <a:spcPts val="600"/>
              </a:spcBef>
              <a:buChar char="–"/>
              <a:tabLst>
                <a:tab pos="769620" algn="l"/>
              </a:tabLst>
            </a:pPr>
            <a:r>
              <a:rPr sz="2400" spc="-5" dirty="0">
                <a:latin typeface="Arial"/>
                <a:cs typeface="Arial"/>
              </a:rPr>
              <a:t>M </a:t>
            </a:r>
            <a:r>
              <a:rPr sz="2400" spc="-5" dirty="0">
                <a:latin typeface="Carlito"/>
                <a:cs typeface="Carlito"/>
              </a:rPr>
              <a:t>= </a:t>
            </a:r>
            <a:r>
              <a:rPr sz="2400" spc="-15" dirty="0">
                <a:latin typeface="Carlito"/>
                <a:cs typeface="Carlito"/>
              </a:rPr>
              <a:t>PERS </a:t>
            </a:r>
            <a:r>
              <a:rPr sz="2400" spc="-5" dirty="0">
                <a:latin typeface="Symbol"/>
                <a:cs typeface="Symbol"/>
              </a:rPr>
              <a:t>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Carlito"/>
                <a:cs typeface="Carlito"/>
              </a:rPr>
              <a:t>RCPX </a:t>
            </a:r>
            <a:r>
              <a:rPr sz="2400" spc="-5" dirty="0">
                <a:latin typeface="Symbol"/>
                <a:cs typeface="Symbol"/>
              </a:rPr>
              <a:t>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rlito"/>
                <a:cs typeface="Carlito"/>
              </a:rPr>
              <a:t>RUSE </a:t>
            </a:r>
            <a:r>
              <a:rPr sz="2400" spc="-5" dirty="0">
                <a:latin typeface="Symbol"/>
                <a:cs typeface="Symbol"/>
              </a:rPr>
              <a:t>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rlito"/>
                <a:cs typeface="Carlito"/>
              </a:rPr>
              <a:t>PDIF </a:t>
            </a:r>
            <a:r>
              <a:rPr sz="2400" spc="-5" dirty="0">
                <a:latin typeface="Symbol"/>
                <a:cs typeface="Symbol"/>
              </a:rPr>
              <a:t>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rlito"/>
                <a:cs typeface="Carlito"/>
              </a:rPr>
              <a:t>PREX </a:t>
            </a:r>
            <a:r>
              <a:rPr sz="2400" spc="-5" dirty="0">
                <a:latin typeface="Symbol"/>
                <a:cs typeface="Symbol"/>
              </a:rPr>
              <a:t>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Carlito"/>
                <a:cs typeface="Carlito"/>
              </a:rPr>
              <a:t>FCIL</a:t>
            </a:r>
            <a:r>
              <a:rPr sz="2400" spc="490" dirty="0">
                <a:latin typeface="Carlito"/>
                <a:cs typeface="Carlito"/>
              </a:rPr>
              <a:t> </a:t>
            </a:r>
            <a:r>
              <a:rPr sz="2400" spc="-5" dirty="0">
                <a:latin typeface="Symbol"/>
                <a:cs typeface="Symbol"/>
              </a:rPr>
              <a:t></a:t>
            </a:r>
            <a:endParaRPr sz="2400" dirty="0">
              <a:latin typeface="Symbol"/>
              <a:cs typeface="Symbol"/>
            </a:endParaRPr>
          </a:p>
          <a:p>
            <a:pPr marL="768985">
              <a:lnSpc>
                <a:spcPts val="3025"/>
              </a:lnSpc>
            </a:pPr>
            <a:r>
              <a:rPr sz="2400" spc="-10" dirty="0">
                <a:latin typeface="Carlito"/>
                <a:cs typeface="Carlito"/>
              </a:rPr>
              <a:t>SCED;</a:t>
            </a:r>
            <a:endParaRPr sz="2400" dirty="0">
              <a:latin typeface="Carlito"/>
              <a:cs typeface="Carlito"/>
            </a:endParaRPr>
          </a:p>
          <a:p>
            <a:pPr marL="768985" marR="17780" lvl="1" indent="-287020" algn="just">
              <a:lnSpc>
                <a:spcPts val="2690"/>
              </a:lnSpc>
              <a:spcBef>
                <a:spcPts val="650"/>
              </a:spcBef>
              <a:buFont typeface="Arial"/>
              <a:buChar char="–"/>
              <a:tabLst>
                <a:tab pos="769620" algn="l"/>
              </a:tabLst>
            </a:pPr>
            <a:r>
              <a:rPr sz="2400" spc="-5" dirty="0">
                <a:latin typeface="Carlito"/>
                <a:cs typeface="Carlito"/>
              </a:rPr>
              <a:t>A = </a:t>
            </a:r>
            <a:r>
              <a:rPr sz="2400" dirty="0">
                <a:latin typeface="Carlito"/>
                <a:cs typeface="Carlito"/>
              </a:rPr>
              <a:t>2.94 in </a:t>
            </a:r>
            <a:r>
              <a:rPr sz="2400" spc="-5" dirty="0">
                <a:latin typeface="Carlito"/>
                <a:cs typeface="Carlito"/>
              </a:rPr>
              <a:t>initial </a:t>
            </a:r>
            <a:r>
              <a:rPr sz="2400" spc="-15" dirty="0">
                <a:latin typeface="Carlito"/>
                <a:cs typeface="Carlito"/>
              </a:rPr>
              <a:t>calibration, </a:t>
            </a:r>
            <a:r>
              <a:rPr sz="2400" spc="-20" dirty="0">
                <a:latin typeface="Carlito"/>
                <a:cs typeface="Carlito"/>
              </a:rPr>
              <a:t>Size </a:t>
            </a:r>
            <a:r>
              <a:rPr sz="2400" spc="-10" dirty="0">
                <a:latin typeface="Carlito"/>
                <a:cs typeface="Carlito"/>
              </a:rPr>
              <a:t>in </a:t>
            </a:r>
            <a:r>
              <a:rPr sz="2400" spc="-20" dirty="0">
                <a:latin typeface="Carlito"/>
                <a:cs typeface="Carlito"/>
              </a:rPr>
              <a:t>KLOC, </a:t>
            </a:r>
            <a:r>
              <a:rPr sz="2400" spc="-5" dirty="0">
                <a:latin typeface="Carlito"/>
                <a:cs typeface="Carlito"/>
              </a:rPr>
              <a:t>B </a:t>
            </a:r>
            <a:r>
              <a:rPr sz="2400" spc="-10" dirty="0">
                <a:latin typeface="Carlito"/>
                <a:cs typeface="Carlito"/>
              </a:rPr>
              <a:t>varies  </a:t>
            </a:r>
            <a:r>
              <a:rPr sz="2400" spc="-20" dirty="0">
                <a:latin typeface="Carlito"/>
                <a:cs typeface="Carlito"/>
              </a:rPr>
              <a:t>from </a:t>
            </a:r>
            <a:r>
              <a:rPr sz="2400" spc="5" dirty="0">
                <a:latin typeface="Carlito"/>
                <a:cs typeface="Carlito"/>
              </a:rPr>
              <a:t>1.1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1.24 </a:t>
            </a:r>
            <a:r>
              <a:rPr sz="2400" spc="-10" dirty="0">
                <a:latin typeface="Carlito"/>
                <a:cs typeface="Carlito"/>
              </a:rPr>
              <a:t>depending </a:t>
            </a:r>
            <a:r>
              <a:rPr sz="2400" spc="-5" dirty="0">
                <a:latin typeface="Carlito"/>
                <a:cs typeface="Carlito"/>
              </a:rPr>
              <a:t>on </a:t>
            </a:r>
            <a:r>
              <a:rPr sz="2400" spc="-10" dirty="0">
                <a:latin typeface="Carlito"/>
                <a:cs typeface="Carlito"/>
              </a:rPr>
              <a:t>novelty </a:t>
            </a:r>
            <a:r>
              <a:rPr sz="2400" spc="-5" dirty="0">
                <a:latin typeface="Carlito"/>
                <a:cs typeface="Carlito"/>
              </a:rPr>
              <a:t>of the  </a:t>
            </a:r>
            <a:r>
              <a:rPr sz="2400" spc="-10" dirty="0">
                <a:latin typeface="Carlito"/>
                <a:cs typeface="Carlito"/>
              </a:rPr>
              <a:t>project, </a:t>
            </a:r>
            <a:r>
              <a:rPr sz="2400" spc="-15" dirty="0">
                <a:latin typeface="Carlito"/>
                <a:cs typeface="Carlito"/>
              </a:rPr>
              <a:t>development </a:t>
            </a:r>
            <a:r>
              <a:rPr sz="2400" spc="-30" dirty="0">
                <a:latin typeface="Carlito"/>
                <a:cs typeface="Carlito"/>
              </a:rPr>
              <a:t>flexibility, </a:t>
            </a:r>
            <a:r>
              <a:rPr sz="2400" spc="-5" dirty="0">
                <a:latin typeface="Carlito"/>
                <a:cs typeface="Carlito"/>
              </a:rPr>
              <a:t>risk </a:t>
            </a:r>
            <a:r>
              <a:rPr sz="2400" spc="-10" dirty="0">
                <a:latin typeface="Carlito"/>
                <a:cs typeface="Carlito"/>
              </a:rPr>
              <a:t>management  approaches </a:t>
            </a:r>
            <a:r>
              <a:rPr sz="2400" spc="-5" dirty="0">
                <a:latin typeface="Carlito"/>
                <a:cs typeface="Carlito"/>
              </a:rPr>
              <a:t>and the </a:t>
            </a:r>
            <a:r>
              <a:rPr sz="2400" spc="-15" dirty="0">
                <a:latin typeface="Carlito"/>
                <a:cs typeface="Carlito"/>
              </a:rPr>
              <a:t>process</a:t>
            </a:r>
            <a:r>
              <a:rPr sz="2400" spc="110" dirty="0">
                <a:latin typeface="Carlito"/>
                <a:cs typeface="Carlito"/>
              </a:rPr>
              <a:t> </a:t>
            </a:r>
            <a:r>
              <a:rPr sz="2400" spc="-30" dirty="0">
                <a:latin typeface="Carlito"/>
                <a:cs typeface="Carlito"/>
              </a:rPr>
              <a:t>maturity.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55679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1" y="366365"/>
            <a:ext cx="4054608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FF0000"/>
                </a:solidFill>
              </a:rPr>
              <a:t>Multipliers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892" y="1499742"/>
            <a:ext cx="7842708" cy="40282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06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rlito"/>
                <a:cs typeface="Carlito"/>
              </a:rPr>
              <a:t>Multipliers </a:t>
            </a:r>
            <a:r>
              <a:rPr sz="2400" spc="-15" dirty="0">
                <a:latin typeface="Carlito"/>
                <a:cs typeface="Carlito"/>
              </a:rPr>
              <a:t>reflect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capability of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 smtClean="0">
                <a:latin typeface="Carlito"/>
                <a:cs typeface="Carlito"/>
              </a:rPr>
              <a:t>the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sz="2400" spc="-15" dirty="0" smtClean="0">
                <a:latin typeface="Carlito"/>
                <a:cs typeface="Carlito"/>
              </a:rPr>
              <a:t>developers</a:t>
            </a:r>
            <a:r>
              <a:rPr sz="2400" spc="-15" dirty="0">
                <a:latin typeface="Carlito"/>
                <a:cs typeface="Carlito"/>
              </a:rPr>
              <a:t>,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non-functional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requirements</a:t>
            </a:r>
            <a:r>
              <a:rPr sz="2400" spc="-15" dirty="0" smtClean="0">
                <a:latin typeface="Carlito"/>
                <a:cs typeface="Carlito"/>
              </a:rPr>
              <a:t>,</a:t>
            </a:r>
            <a:r>
              <a:rPr lang="en-US" sz="2400" spc="-15" dirty="0" smtClean="0">
                <a:latin typeface="Carlito"/>
                <a:cs typeface="Carlito"/>
              </a:rPr>
              <a:t> </a:t>
            </a:r>
            <a:r>
              <a:rPr sz="2400" dirty="0" smtClean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familiarity </a:t>
            </a:r>
            <a:r>
              <a:rPr sz="2400" dirty="0">
                <a:latin typeface="Carlito"/>
                <a:cs typeface="Carlito"/>
              </a:rPr>
              <a:t>with the </a:t>
            </a:r>
            <a:r>
              <a:rPr sz="2400" spc="-15" dirty="0">
                <a:latin typeface="Carlito"/>
                <a:cs typeface="Carlito"/>
              </a:rPr>
              <a:t>development platform,  etc</a:t>
            </a:r>
            <a:r>
              <a:rPr sz="2400" spc="-15" dirty="0" smtClean="0">
                <a:latin typeface="Carlito"/>
                <a:cs typeface="Carlito"/>
              </a:rPr>
              <a:t>.</a:t>
            </a:r>
            <a:endParaRPr lang="en-US" sz="2400" spc="-15" dirty="0" smtClean="0">
              <a:latin typeface="Carlito"/>
              <a:cs typeface="Carlito"/>
            </a:endParaRPr>
          </a:p>
          <a:p>
            <a:pPr marL="355600" marR="5080">
              <a:lnSpc>
                <a:spcPct val="70100"/>
              </a:lnSpc>
              <a:spcBef>
                <a:spcPts val="535"/>
              </a:spcBef>
            </a:pPr>
            <a:endParaRPr sz="2400" dirty="0">
              <a:latin typeface="Carlito"/>
              <a:cs typeface="Carlito"/>
            </a:endParaRPr>
          </a:p>
          <a:p>
            <a:pPr marL="756285" lvl="1" indent="-287020">
              <a:lnSpc>
                <a:spcPts val="2655"/>
              </a:lnSpc>
              <a:buFont typeface="Arial"/>
              <a:buChar char="–"/>
              <a:tabLst>
                <a:tab pos="756920" algn="l"/>
              </a:tabLst>
            </a:pPr>
            <a:r>
              <a:rPr sz="2400" spc="-20" dirty="0">
                <a:latin typeface="Carlito"/>
                <a:cs typeface="Carlito"/>
              </a:rPr>
              <a:t>RCPX </a:t>
            </a:r>
            <a:r>
              <a:rPr sz="2400" dirty="0">
                <a:latin typeface="Carlito"/>
                <a:cs typeface="Carlito"/>
              </a:rPr>
              <a:t>- </a:t>
            </a:r>
            <a:r>
              <a:rPr sz="2400" spc="-10" dirty="0">
                <a:latin typeface="Carlito"/>
                <a:cs typeface="Carlito"/>
              </a:rPr>
              <a:t>product </a:t>
            </a:r>
            <a:r>
              <a:rPr sz="2400" spc="-5" dirty="0">
                <a:latin typeface="Carlito"/>
                <a:cs typeface="Carlito"/>
              </a:rPr>
              <a:t>reliability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complexity;</a:t>
            </a:r>
            <a:endParaRPr sz="2400" dirty="0">
              <a:latin typeface="Carlito"/>
              <a:cs typeface="Carlito"/>
            </a:endParaRPr>
          </a:p>
          <a:p>
            <a:pPr marL="756285" lvl="1" indent="-287020">
              <a:lnSpc>
                <a:spcPts val="2810"/>
              </a:lnSpc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arlito"/>
                <a:cs typeface="Carlito"/>
              </a:rPr>
              <a:t>RUSE - the </a:t>
            </a:r>
            <a:r>
              <a:rPr sz="2400" spc="-10" dirty="0">
                <a:latin typeface="Carlito"/>
                <a:cs typeface="Carlito"/>
              </a:rPr>
              <a:t>reuse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required;</a:t>
            </a:r>
            <a:endParaRPr sz="2400" dirty="0">
              <a:latin typeface="Carlito"/>
              <a:cs typeface="Carlito"/>
            </a:endParaRPr>
          </a:p>
          <a:p>
            <a:pPr marL="756285" lvl="1" indent="-287020">
              <a:lnSpc>
                <a:spcPts val="2810"/>
              </a:lnSpc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arlito"/>
                <a:cs typeface="Carlito"/>
              </a:rPr>
              <a:t>PDIF - </a:t>
            </a:r>
            <a:r>
              <a:rPr sz="2400" spc="-15" dirty="0">
                <a:latin typeface="Carlito"/>
                <a:cs typeface="Carlito"/>
              </a:rPr>
              <a:t>platform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difficulty;</a:t>
            </a:r>
            <a:endParaRPr sz="2400" dirty="0">
              <a:latin typeface="Carlito"/>
              <a:cs typeface="Carlito"/>
            </a:endParaRPr>
          </a:p>
          <a:p>
            <a:pPr marL="756285" lvl="1" indent="-287020">
              <a:lnSpc>
                <a:spcPts val="2810"/>
              </a:lnSpc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arlito"/>
                <a:cs typeface="Carlito"/>
              </a:rPr>
              <a:t>PREX - </a:t>
            </a:r>
            <a:r>
              <a:rPr sz="2400" spc="-10" dirty="0">
                <a:latin typeface="Carlito"/>
                <a:cs typeface="Carlito"/>
              </a:rPr>
              <a:t>personnel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experience;</a:t>
            </a:r>
            <a:endParaRPr sz="2400" dirty="0">
              <a:latin typeface="Carlito"/>
              <a:cs typeface="Carlito"/>
            </a:endParaRPr>
          </a:p>
          <a:p>
            <a:pPr marL="756285" lvl="1" indent="-287020">
              <a:lnSpc>
                <a:spcPts val="2810"/>
              </a:lnSpc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arlito"/>
                <a:cs typeface="Carlito"/>
              </a:rPr>
              <a:t>PERS </a:t>
            </a:r>
            <a:r>
              <a:rPr sz="2400" dirty="0">
                <a:latin typeface="Carlito"/>
                <a:cs typeface="Carlito"/>
              </a:rPr>
              <a:t>- </a:t>
            </a:r>
            <a:r>
              <a:rPr sz="2400" spc="-10" dirty="0">
                <a:latin typeface="Carlito"/>
                <a:cs typeface="Carlito"/>
              </a:rPr>
              <a:t>personnel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capability;</a:t>
            </a:r>
            <a:endParaRPr sz="2400" dirty="0">
              <a:latin typeface="Carlito"/>
              <a:cs typeface="Carlito"/>
            </a:endParaRPr>
          </a:p>
          <a:p>
            <a:pPr marL="756285" lvl="1" indent="-287020">
              <a:lnSpc>
                <a:spcPts val="2810"/>
              </a:lnSpc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SCED </a:t>
            </a:r>
            <a:r>
              <a:rPr sz="2400" dirty="0">
                <a:latin typeface="Carlito"/>
                <a:cs typeface="Carlito"/>
              </a:rPr>
              <a:t>- </a:t>
            </a:r>
            <a:r>
              <a:rPr sz="2400" spc="-10" dirty="0">
                <a:latin typeface="Carlito"/>
                <a:cs typeface="Carlito"/>
              </a:rPr>
              <a:t>required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schedule;</a:t>
            </a:r>
            <a:endParaRPr sz="2400" dirty="0">
              <a:latin typeface="Carlito"/>
              <a:cs typeface="Carlito"/>
            </a:endParaRPr>
          </a:p>
          <a:p>
            <a:pPr marL="756285" lvl="1" indent="-287020">
              <a:lnSpc>
                <a:spcPts val="2965"/>
              </a:lnSpc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FCIL </a:t>
            </a:r>
            <a:r>
              <a:rPr sz="2400" dirty="0">
                <a:latin typeface="Carlito"/>
                <a:cs typeface="Carlito"/>
              </a:rPr>
              <a:t>- the </a:t>
            </a:r>
            <a:r>
              <a:rPr sz="2400" spc="-5" dirty="0">
                <a:latin typeface="Carlito"/>
                <a:cs typeface="Carlito"/>
              </a:rPr>
              <a:t>team support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facilities.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12428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461899"/>
            <a:ext cx="52670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 </a:t>
            </a:r>
            <a:r>
              <a:rPr spc="-10" dirty="0"/>
              <a:t>reuse</a:t>
            </a:r>
            <a:r>
              <a:rPr spc="-55" dirty="0"/>
              <a:t> </a:t>
            </a:r>
            <a:r>
              <a:rPr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8493"/>
            <a:ext cx="8608060" cy="414292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55600" marR="344170" indent="-342900">
              <a:lnSpc>
                <a:spcPct val="90000"/>
              </a:lnSpc>
              <a:spcBef>
                <a:spcPts val="4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70" dirty="0">
                <a:latin typeface="Carlito"/>
                <a:cs typeface="Carlito"/>
              </a:rPr>
              <a:t>Takes </a:t>
            </a:r>
            <a:r>
              <a:rPr sz="2400" spc="-15" dirty="0">
                <a:latin typeface="Carlito"/>
                <a:cs typeface="Carlito"/>
              </a:rPr>
              <a:t>into </a:t>
            </a:r>
            <a:r>
              <a:rPr sz="2400" spc="-5" dirty="0">
                <a:latin typeface="Carlito"/>
                <a:cs typeface="Carlito"/>
              </a:rPr>
              <a:t>account </a:t>
            </a:r>
            <a:r>
              <a:rPr sz="2400" spc="-15" dirty="0">
                <a:latin typeface="Carlito"/>
                <a:cs typeface="Carlito"/>
              </a:rPr>
              <a:t>black-box </a:t>
            </a:r>
            <a:r>
              <a:rPr sz="2400" spc="-10" dirty="0">
                <a:latin typeface="Carlito"/>
                <a:cs typeface="Carlito"/>
              </a:rPr>
              <a:t>code </a:t>
            </a:r>
            <a:r>
              <a:rPr sz="2400" spc="-5" dirty="0">
                <a:latin typeface="Carlito"/>
                <a:cs typeface="Carlito"/>
              </a:rPr>
              <a:t>that </a:t>
            </a:r>
            <a:r>
              <a:rPr sz="2400" dirty="0">
                <a:latin typeface="Carlito"/>
                <a:cs typeface="Carlito"/>
              </a:rPr>
              <a:t>is  </a:t>
            </a:r>
            <a:r>
              <a:rPr sz="2400" spc="-5" dirty="0">
                <a:latin typeface="Carlito"/>
                <a:cs typeface="Carlito"/>
              </a:rPr>
              <a:t>reused </a:t>
            </a:r>
            <a:r>
              <a:rPr sz="2400" dirty="0">
                <a:latin typeface="Carlito"/>
                <a:cs typeface="Carlito"/>
              </a:rPr>
              <a:t>without </a:t>
            </a:r>
            <a:r>
              <a:rPr sz="2400" spc="-5" dirty="0">
                <a:latin typeface="Carlito"/>
                <a:cs typeface="Carlito"/>
              </a:rPr>
              <a:t>change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code </a:t>
            </a:r>
            <a:r>
              <a:rPr sz="2400" spc="-5" dirty="0">
                <a:latin typeface="Carlito"/>
                <a:cs typeface="Carlito"/>
              </a:rPr>
              <a:t>that has </a:t>
            </a:r>
            <a:r>
              <a:rPr sz="2400" spc="-15" dirty="0">
                <a:latin typeface="Carlito"/>
                <a:cs typeface="Carlito"/>
              </a:rPr>
              <a:t>to  </a:t>
            </a:r>
            <a:r>
              <a:rPr sz="2400" spc="-5" dirty="0">
                <a:latin typeface="Carlito"/>
                <a:cs typeface="Carlito"/>
              </a:rPr>
              <a:t>be adapted </a:t>
            </a:r>
            <a:r>
              <a:rPr sz="2400" spc="-20" dirty="0">
                <a:latin typeface="Carlito"/>
                <a:cs typeface="Carlito"/>
              </a:rPr>
              <a:t>to integrate </a:t>
            </a:r>
            <a:r>
              <a:rPr sz="2400" dirty="0">
                <a:latin typeface="Carlito"/>
                <a:cs typeface="Carlito"/>
              </a:rPr>
              <a:t>it with </a:t>
            </a:r>
            <a:r>
              <a:rPr sz="2400" spc="-5" dirty="0">
                <a:latin typeface="Carlito"/>
                <a:cs typeface="Carlito"/>
              </a:rPr>
              <a:t>new</a:t>
            </a:r>
            <a:r>
              <a:rPr sz="2400" spc="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code</a:t>
            </a:r>
            <a:r>
              <a:rPr sz="2400" spc="-10" dirty="0" smtClean="0">
                <a:latin typeface="Carlito"/>
                <a:cs typeface="Carlito"/>
              </a:rPr>
              <a:t>.</a:t>
            </a:r>
            <a:endParaRPr lang="en-US" sz="2400" spc="-10" dirty="0" smtClean="0">
              <a:latin typeface="Carlito"/>
              <a:cs typeface="Carlito"/>
            </a:endParaRPr>
          </a:p>
          <a:p>
            <a:pPr marL="355600" marR="344170" indent="-342900">
              <a:lnSpc>
                <a:spcPct val="90000"/>
              </a:lnSpc>
              <a:spcBef>
                <a:spcPts val="4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sz="24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rlito"/>
                <a:cs typeface="Carlito"/>
              </a:rPr>
              <a:t>There are two </a:t>
            </a:r>
            <a:r>
              <a:rPr sz="2400" spc="-15" dirty="0">
                <a:latin typeface="Carlito"/>
                <a:cs typeface="Carlito"/>
              </a:rPr>
              <a:t>versions:</a:t>
            </a:r>
            <a:endParaRPr sz="2400" dirty="0">
              <a:latin typeface="Carlito"/>
              <a:cs typeface="Carlito"/>
            </a:endParaRPr>
          </a:p>
          <a:p>
            <a:pPr marL="756285" marR="370205" lvl="1" indent="-287020">
              <a:lnSpc>
                <a:spcPts val="3020"/>
              </a:lnSpc>
              <a:spcBef>
                <a:spcPts val="73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arlito"/>
                <a:cs typeface="Carlito"/>
              </a:rPr>
              <a:t>Black-box reuse </a:t>
            </a:r>
            <a:r>
              <a:rPr sz="2400" spc="-15" dirty="0">
                <a:latin typeface="Carlito"/>
                <a:cs typeface="Carlito"/>
              </a:rPr>
              <a:t>where </a:t>
            </a:r>
            <a:r>
              <a:rPr sz="2400" spc="-10" dirty="0">
                <a:latin typeface="Carlito"/>
                <a:cs typeface="Carlito"/>
              </a:rPr>
              <a:t>code </a:t>
            </a:r>
            <a:r>
              <a:rPr sz="2400" spc="-5" dirty="0">
                <a:latin typeface="Carlito"/>
                <a:cs typeface="Carlito"/>
              </a:rPr>
              <a:t>is </a:t>
            </a:r>
            <a:r>
              <a:rPr sz="2400" spc="-10" dirty="0">
                <a:latin typeface="Carlito"/>
                <a:cs typeface="Carlito"/>
              </a:rPr>
              <a:t>not modified. </a:t>
            </a:r>
            <a:r>
              <a:rPr sz="2400" spc="-5" dirty="0">
                <a:latin typeface="Carlito"/>
                <a:cs typeface="Carlito"/>
              </a:rPr>
              <a:t>An  </a:t>
            </a:r>
            <a:r>
              <a:rPr sz="2400" spc="-25" dirty="0">
                <a:latin typeface="Carlito"/>
                <a:cs typeface="Carlito"/>
              </a:rPr>
              <a:t>effort </a:t>
            </a:r>
            <a:r>
              <a:rPr sz="2400" spc="-15" dirty="0">
                <a:latin typeface="Carlito"/>
                <a:cs typeface="Carlito"/>
              </a:rPr>
              <a:t>estimate </a:t>
            </a:r>
            <a:r>
              <a:rPr sz="2400" spc="-10" dirty="0">
                <a:latin typeface="Carlito"/>
                <a:cs typeface="Carlito"/>
              </a:rPr>
              <a:t>(PM) </a:t>
            </a:r>
            <a:r>
              <a:rPr sz="2400" spc="-5" dirty="0">
                <a:latin typeface="Carlito"/>
                <a:cs typeface="Carlito"/>
              </a:rPr>
              <a:t>is</a:t>
            </a:r>
            <a:r>
              <a:rPr sz="2400" spc="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computed.</a:t>
            </a:r>
            <a:endParaRPr sz="2400" dirty="0">
              <a:latin typeface="Carlito"/>
              <a:cs typeface="Carlito"/>
            </a:endParaRPr>
          </a:p>
          <a:p>
            <a:pPr marL="756285" marR="5080" lvl="1" indent="-287020">
              <a:lnSpc>
                <a:spcPct val="90000"/>
              </a:lnSpc>
              <a:spcBef>
                <a:spcPts val="63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20" dirty="0">
                <a:latin typeface="Carlito"/>
                <a:cs typeface="Carlito"/>
              </a:rPr>
              <a:t>White-box </a:t>
            </a:r>
            <a:r>
              <a:rPr sz="2400" spc="-10" dirty="0">
                <a:latin typeface="Carlito"/>
                <a:cs typeface="Carlito"/>
              </a:rPr>
              <a:t>reuse </a:t>
            </a:r>
            <a:r>
              <a:rPr sz="2400" spc="-15" dirty="0">
                <a:latin typeface="Carlito"/>
                <a:cs typeface="Carlito"/>
              </a:rPr>
              <a:t>where </a:t>
            </a:r>
            <a:r>
              <a:rPr sz="2400" spc="-10" dirty="0">
                <a:latin typeface="Carlito"/>
                <a:cs typeface="Carlito"/>
              </a:rPr>
              <a:t>code </a:t>
            </a:r>
            <a:r>
              <a:rPr sz="2400" spc="-5" dirty="0">
                <a:latin typeface="Carlito"/>
                <a:cs typeface="Carlito"/>
              </a:rPr>
              <a:t>is modified. A </a:t>
            </a:r>
            <a:r>
              <a:rPr sz="2400" spc="-25" dirty="0">
                <a:latin typeface="Carlito"/>
                <a:cs typeface="Carlito"/>
              </a:rPr>
              <a:t>size  </a:t>
            </a:r>
            <a:r>
              <a:rPr sz="2400" spc="-15" dirty="0">
                <a:latin typeface="Carlito"/>
                <a:cs typeface="Carlito"/>
              </a:rPr>
              <a:t>estimate equivalent </a:t>
            </a:r>
            <a:r>
              <a:rPr sz="2400" spc="-20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number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lines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new  </a:t>
            </a:r>
            <a:r>
              <a:rPr sz="2400" spc="-15" dirty="0">
                <a:latin typeface="Carlito"/>
                <a:cs typeface="Carlito"/>
              </a:rPr>
              <a:t>source </a:t>
            </a:r>
            <a:r>
              <a:rPr sz="2400" spc="-10" dirty="0">
                <a:latin typeface="Carlito"/>
                <a:cs typeface="Carlito"/>
              </a:rPr>
              <a:t>code </a:t>
            </a:r>
            <a:r>
              <a:rPr sz="2400" spc="-5" dirty="0">
                <a:latin typeface="Carlito"/>
                <a:cs typeface="Carlito"/>
              </a:rPr>
              <a:t>is </a:t>
            </a:r>
            <a:r>
              <a:rPr sz="2400" spc="-10" dirty="0">
                <a:latin typeface="Carlito"/>
                <a:cs typeface="Carlito"/>
              </a:rPr>
              <a:t>computed. This </a:t>
            </a:r>
            <a:r>
              <a:rPr sz="2400" spc="-5" dirty="0">
                <a:latin typeface="Carlito"/>
                <a:cs typeface="Carlito"/>
              </a:rPr>
              <a:t>then </a:t>
            </a:r>
            <a:r>
              <a:rPr sz="2400" spc="-10" dirty="0">
                <a:latin typeface="Carlito"/>
                <a:cs typeface="Carlito"/>
              </a:rPr>
              <a:t>adjusts </a:t>
            </a:r>
            <a:r>
              <a:rPr sz="2400" spc="-5" dirty="0">
                <a:latin typeface="Carlito"/>
                <a:cs typeface="Carlito"/>
              </a:rPr>
              <a:t>the  </a:t>
            </a:r>
            <a:r>
              <a:rPr sz="2400" spc="-25" dirty="0">
                <a:latin typeface="Carlito"/>
                <a:cs typeface="Carlito"/>
              </a:rPr>
              <a:t>size </a:t>
            </a:r>
            <a:r>
              <a:rPr sz="2400" spc="-15" dirty="0">
                <a:latin typeface="Carlito"/>
                <a:cs typeface="Carlito"/>
              </a:rPr>
              <a:t>estimate </a:t>
            </a:r>
            <a:r>
              <a:rPr sz="2400" spc="-25" dirty="0">
                <a:latin typeface="Carlito"/>
                <a:cs typeface="Carlito"/>
              </a:rPr>
              <a:t>for </a:t>
            </a:r>
            <a:r>
              <a:rPr sz="2400" spc="-15" dirty="0">
                <a:latin typeface="Carlito"/>
                <a:cs typeface="Carlito"/>
              </a:rPr>
              <a:t>new</a:t>
            </a:r>
            <a:r>
              <a:rPr sz="2400" spc="5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code.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75666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61899"/>
            <a:ext cx="6960996" cy="6965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Reuse </a:t>
            </a:r>
            <a:r>
              <a:rPr dirty="0"/>
              <a:t>model </a:t>
            </a:r>
            <a:r>
              <a:rPr spc="-15" dirty="0"/>
              <a:t>estimates</a:t>
            </a:r>
            <a:r>
              <a:rPr spc="-6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6226"/>
            <a:ext cx="7621905" cy="3765133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rlito"/>
                <a:cs typeface="Carlito"/>
              </a:rPr>
              <a:t>For generated</a:t>
            </a:r>
            <a:r>
              <a:rPr sz="3200" spc="-10" dirty="0">
                <a:latin typeface="Carlito"/>
                <a:cs typeface="Carlito"/>
              </a:rPr>
              <a:t> code:</a:t>
            </a:r>
            <a:endParaRPr sz="3200" dirty="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rlito"/>
                <a:cs typeface="Carlito"/>
              </a:rPr>
              <a:t>PM = </a:t>
            </a:r>
            <a:r>
              <a:rPr sz="2800" spc="-15" dirty="0">
                <a:latin typeface="Carlito"/>
                <a:cs typeface="Carlito"/>
              </a:rPr>
              <a:t>(ASLOC </a:t>
            </a:r>
            <a:r>
              <a:rPr sz="2800" spc="-5" dirty="0">
                <a:latin typeface="Carlito"/>
                <a:cs typeface="Carlito"/>
              </a:rPr>
              <a:t>*</a:t>
            </a:r>
            <a:r>
              <a:rPr sz="2800" spc="35" dirty="0">
                <a:latin typeface="Carlito"/>
                <a:cs typeface="Carlito"/>
              </a:rPr>
              <a:t> </a:t>
            </a:r>
            <a:r>
              <a:rPr sz="2800" spc="-55" dirty="0">
                <a:latin typeface="Carlito"/>
                <a:cs typeface="Carlito"/>
              </a:rPr>
              <a:t>AT/100)/</a:t>
            </a:r>
            <a:r>
              <a:rPr sz="2800" spc="-55" dirty="0" smtClean="0">
                <a:latin typeface="Carlito"/>
                <a:cs typeface="Carlito"/>
              </a:rPr>
              <a:t>ATPROD</a:t>
            </a:r>
            <a:endParaRPr lang="en-US" sz="2800" spc="-55" dirty="0" smtClean="0">
              <a:latin typeface="Carlito"/>
              <a:cs typeface="Carlito"/>
            </a:endParaRPr>
          </a:p>
          <a:p>
            <a:pPr marL="469265" lvl="1">
              <a:lnSpc>
                <a:spcPct val="100000"/>
              </a:lnSpc>
              <a:spcBef>
                <a:spcPts val="690"/>
              </a:spcBef>
              <a:tabLst>
                <a:tab pos="756920" algn="l"/>
              </a:tabLst>
            </a:pPr>
            <a:endParaRPr sz="2800" dirty="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rlito"/>
                <a:cs typeface="Carlito"/>
              </a:rPr>
              <a:t>ASLOC </a:t>
            </a:r>
            <a:r>
              <a:rPr sz="2400" spc="-5" dirty="0">
                <a:latin typeface="Carlito"/>
                <a:cs typeface="Carlito"/>
              </a:rPr>
              <a:t>is the </a:t>
            </a:r>
            <a:r>
              <a:rPr sz="2400" spc="-10" dirty="0">
                <a:latin typeface="Carlito"/>
                <a:cs typeface="Carlito"/>
              </a:rPr>
              <a:t>number </a:t>
            </a:r>
            <a:r>
              <a:rPr sz="2400" spc="-5" dirty="0">
                <a:latin typeface="Carlito"/>
                <a:cs typeface="Carlito"/>
              </a:rPr>
              <a:t>of lines of </a:t>
            </a:r>
            <a:r>
              <a:rPr sz="2400" spc="-20" dirty="0">
                <a:latin typeface="Carlito"/>
                <a:cs typeface="Carlito"/>
              </a:rPr>
              <a:t>generated</a:t>
            </a:r>
            <a:r>
              <a:rPr sz="2400" spc="8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code</a:t>
            </a:r>
            <a:endParaRPr sz="2400" dirty="0">
              <a:latin typeface="Carlito"/>
              <a:cs typeface="Carlito"/>
            </a:endParaRPr>
          </a:p>
          <a:p>
            <a:pPr marL="756285" marR="755015" lvl="1" indent="-287020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10" dirty="0">
                <a:latin typeface="Carlito"/>
                <a:cs typeface="Carlito"/>
              </a:rPr>
              <a:t>AT </a:t>
            </a:r>
            <a:r>
              <a:rPr sz="2400" spc="-5" dirty="0">
                <a:latin typeface="Carlito"/>
                <a:cs typeface="Carlito"/>
              </a:rPr>
              <a:t>is the </a:t>
            </a:r>
            <a:r>
              <a:rPr sz="2400" spc="-15" dirty="0">
                <a:latin typeface="Carlito"/>
                <a:cs typeface="Carlito"/>
              </a:rPr>
              <a:t>percentage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code automatically  </a:t>
            </a:r>
            <a:r>
              <a:rPr sz="2400" spc="-20" dirty="0">
                <a:latin typeface="Carlito"/>
                <a:cs typeface="Carlito"/>
              </a:rPr>
              <a:t>generated.</a:t>
            </a:r>
            <a:endParaRPr sz="2400" dirty="0">
              <a:latin typeface="Carlito"/>
              <a:cs typeface="Carlito"/>
            </a:endParaRPr>
          </a:p>
          <a:p>
            <a:pPr marL="756285" marR="779780" lvl="1" indent="-28702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45" dirty="0">
                <a:latin typeface="Carlito"/>
                <a:cs typeface="Carlito"/>
              </a:rPr>
              <a:t>ATPROD </a:t>
            </a:r>
            <a:r>
              <a:rPr sz="2400" spc="-5" dirty="0">
                <a:latin typeface="Carlito"/>
                <a:cs typeface="Carlito"/>
              </a:rPr>
              <a:t>is the </a:t>
            </a:r>
            <a:r>
              <a:rPr sz="2400" spc="-15" dirty="0">
                <a:latin typeface="Carlito"/>
                <a:cs typeface="Carlito"/>
              </a:rPr>
              <a:t>productivity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engineers </a:t>
            </a:r>
            <a:r>
              <a:rPr sz="2400" spc="-5" dirty="0">
                <a:latin typeface="Carlito"/>
                <a:cs typeface="Carlito"/>
              </a:rPr>
              <a:t>in  </a:t>
            </a:r>
            <a:r>
              <a:rPr sz="2400" spc="-20" dirty="0">
                <a:latin typeface="Carlito"/>
                <a:cs typeface="Carlito"/>
              </a:rPr>
              <a:t>integrating </a:t>
            </a:r>
            <a:r>
              <a:rPr sz="2400" spc="-5" dirty="0">
                <a:latin typeface="Carlito"/>
                <a:cs typeface="Carlito"/>
              </a:rPr>
              <a:t>this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code.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18161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461899"/>
            <a:ext cx="6808596" cy="6965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Reuse </a:t>
            </a:r>
            <a:r>
              <a:rPr dirty="0"/>
              <a:t>model </a:t>
            </a:r>
            <a:r>
              <a:rPr spc="-15" dirty="0"/>
              <a:t>estimates</a:t>
            </a:r>
            <a:r>
              <a:rPr spc="-65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261"/>
            <a:ext cx="7943850" cy="35452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36969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When </a:t>
            </a:r>
            <a:r>
              <a:rPr sz="3200" spc="-10" dirty="0">
                <a:latin typeface="Carlito"/>
                <a:cs typeface="Carlito"/>
              </a:rPr>
              <a:t>code </a:t>
            </a:r>
            <a:r>
              <a:rPr sz="3200" spc="-5" dirty="0">
                <a:latin typeface="Carlito"/>
                <a:cs typeface="Carlito"/>
              </a:rPr>
              <a:t>has </a:t>
            </a:r>
            <a:r>
              <a:rPr sz="3200" spc="-15" dirty="0">
                <a:latin typeface="Carlito"/>
                <a:cs typeface="Carlito"/>
              </a:rPr>
              <a:t>to </a:t>
            </a:r>
            <a:r>
              <a:rPr sz="3200" dirty="0">
                <a:latin typeface="Carlito"/>
                <a:cs typeface="Carlito"/>
              </a:rPr>
              <a:t>be </a:t>
            </a:r>
            <a:r>
              <a:rPr sz="3200" spc="-15" dirty="0">
                <a:latin typeface="Carlito"/>
                <a:cs typeface="Carlito"/>
              </a:rPr>
              <a:t>understood </a:t>
            </a:r>
            <a:r>
              <a:rPr sz="3200" dirty="0">
                <a:latin typeface="Carlito"/>
                <a:cs typeface="Carlito"/>
              </a:rPr>
              <a:t>and  </a:t>
            </a:r>
            <a:r>
              <a:rPr sz="3200" spc="-15" dirty="0">
                <a:latin typeface="Carlito"/>
                <a:cs typeface="Carlito"/>
              </a:rPr>
              <a:t>integrated:</a:t>
            </a:r>
            <a:endParaRPr sz="3200" dirty="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25" dirty="0">
                <a:latin typeface="Carlito"/>
                <a:cs typeface="Carlito"/>
              </a:rPr>
              <a:t>ESLOC </a:t>
            </a:r>
            <a:r>
              <a:rPr sz="2800" spc="-5" dirty="0">
                <a:latin typeface="Carlito"/>
                <a:cs typeface="Carlito"/>
              </a:rPr>
              <a:t>= </a:t>
            </a:r>
            <a:r>
              <a:rPr sz="2800" spc="-15" dirty="0">
                <a:latin typeface="Carlito"/>
                <a:cs typeface="Carlito"/>
              </a:rPr>
              <a:t>ASLOC </a:t>
            </a:r>
            <a:r>
              <a:rPr sz="2800" spc="-5" dirty="0">
                <a:latin typeface="Carlito"/>
                <a:cs typeface="Carlito"/>
              </a:rPr>
              <a:t>* </a:t>
            </a:r>
            <a:r>
              <a:rPr sz="2800" spc="-40" dirty="0">
                <a:latin typeface="Carlito"/>
                <a:cs typeface="Carlito"/>
              </a:rPr>
              <a:t>(1-AT/100) </a:t>
            </a:r>
            <a:r>
              <a:rPr sz="2800" spc="-5" dirty="0">
                <a:latin typeface="Carlito"/>
                <a:cs typeface="Carlito"/>
              </a:rPr>
              <a:t>*</a:t>
            </a:r>
            <a:r>
              <a:rPr sz="2800" spc="13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AAM</a:t>
            </a:r>
            <a:r>
              <a:rPr sz="2800" spc="-5" dirty="0" smtClean="0">
                <a:latin typeface="Carlito"/>
                <a:cs typeface="Carlito"/>
              </a:rPr>
              <a:t>.</a:t>
            </a:r>
            <a:endParaRPr lang="en-US" sz="2800" dirty="0" smtClean="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 smtClean="0">
                <a:latin typeface="Carlito"/>
                <a:cs typeface="Carlito"/>
              </a:rPr>
              <a:t>ASLOC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10" dirty="0">
                <a:latin typeface="Carlito"/>
                <a:cs typeface="Carlito"/>
              </a:rPr>
              <a:t>AT </a:t>
            </a:r>
            <a:r>
              <a:rPr sz="2400" spc="-5" dirty="0">
                <a:latin typeface="Carlito"/>
                <a:cs typeface="Carlito"/>
              </a:rPr>
              <a:t>as</a:t>
            </a:r>
            <a:r>
              <a:rPr sz="2400" spc="114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before.</a:t>
            </a:r>
            <a:endParaRPr sz="2400" dirty="0">
              <a:latin typeface="Carlito"/>
              <a:cs typeface="Carlito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rlito"/>
                <a:cs typeface="Carlito"/>
              </a:rPr>
              <a:t>AAM is the </a:t>
            </a:r>
            <a:r>
              <a:rPr sz="2400" spc="-10" dirty="0">
                <a:latin typeface="Carlito"/>
                <a:cs typeface="Carlito"/>
              </a:rPr>
              <a:t>adaptation adjustment multiplier  </a:t>
            </a:r>
            <a:r>
              <a:rPr sz="2400" spc="-15" dirty="0">
                <a:latin typeface="Carlito"/>
                <a:cs typeface="Carlito"/>
              </a:rPr>
              <a:t>computed </a:t>
            </a:r>
            <a:r>
              <a:rPr sz="2400" spc="-20" dirty="0">
                <a:latin typeface="Carlito"/>
                <a:cs typeface="Carlito"/>
              </a:rPr>
              <a:t>from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costs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changing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reused  code,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costs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5" dirty="0">
                <a:latin typeface="Carlito"/>
                <a:cs typeface="Carlito"/>
              </a:rPr>
              <a:t>understanding how </a:t>
            </a:r>
            <a:r>
              <a:rPr sz="2400" spc="-20" dirty="0">
                <a:latin typeface="Carlito"/>
                <a:cs typeface="Carlito"/>
              </a:rPr>
              <a:t>to </a:t>
            </a:r>
            <a:r>
              <a:rPr sz="2400" spc="-25" dirty="0">
                <a:latin typeface="Carlito"/>
                <a:cs typeface="Carlito"/>
              </a:rPr>
              <a:t>integrate 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code </a:t>
            </a:r>
            <a:r>
              <a:rPr sz="2400" spc="-5" dirty="0">
                <a:latin typeface="Carlito"/>
                <a:cs typeface="Carlito"/>
              </a:rPr>
              <a:t>and the </a:t>
            </a:r>
            <a:r>
              <a:rPr sz="2400" spc="-15" dirty="0">
                <a:latin typeface="Carlito"/>
                <a:cs typeface="Carlito"/>
              </a:rPr>
              <a:t>costs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5" dirty="0">
                <a:latin typeface="Carlito"/>
                <a:cs typeface="Carlito"/>
              </a:rPr>
              <a:t>reuse </a:t>
            </a:r>
            <a:r>
              <a:rPr sz="2400" spc="-10" dirty="0">
                <a:latin typeface="Carlito"/>
                <a:cs typeface="Carlito"/>
              </a:rPr>
              <a:t>decision</a:t>
            </a:r>
            <a:r>
              <a:rPr sz="2400" spc="10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making.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6046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6632" y="461899"/>
            <a:ext cx="51123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Post-architecture</a:t>
            </a:r>
            <a:r>
              <a:rPr spc="-50" dirty="0"/>
              <a:t> </a:t>
            </a:r>
            <a:r>
              <a:rPr spc="-15" dirty="0"/>
              <a:t>level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692" y="1539366"/>
            <a:ext cx="8223708" cy="459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rlito"/>
                <a:cs typeface="Carlito"/>
              </a:rPr>
              <a:t>Uses the </a:t>
            </a:r>
            <a:r>
              <a:rPr sz="3000" spc="-5" dirty="0">
                <a:latin typeface="Carlito"/>
                <a:cs typeface="Carlito"/>
              </a:rPr>
              <a:t>same </a:t>
            </a:r>
            <a:r>
              <a:rPr sz="3000" spc="-15" dirty="0">
                <a:latin typeface="Carlito"/>
                <a:cs typeface="Carlito"/>
              </a:rPr>
              <a:t>formula </a:t>
            </a:r>
            <a:r>
              <a:rPr sz="3000" dirty="0">
                <a:latin typeface="Carlito"/>
                <a:cs typeface="Carlito"/>
              </a:rPr>
              <a:t>as the </a:t>
            </a:r>
            <a:r>
              <a:rPr sz="3000" spc="-5" dirty="0">
                <a:latin typeface="Carlito"/>
                <a:cs typeface="Carlito"/>
              </a:rPr>
              <a:t>early design model  but </a:t>
            </a:r>
            <a:r>
              <a:rPr sz="3000" dirty="0">
                <a:latin typeface="Carlito"/>
                <a:cs typeface="Carlito"/>
              </a:rPr>
              <a:t>with 17 </a:t>
            </a:r>
            <a:r>
              <a:rPr sz="3000" spc="-20" dirty="0">
                <a:latin typeface="Carlito"/>
                <a:cs typeface="Carlito"/>
              </a:rPr>
              <a:t>rather </a:t>
            </a:r>
            <a:r>
              <a:rPr sz="3000" dirty="0">
                <a:latin typeface="Carlito"/>
                <a:cs typeface="Carlito"/>
              </a:rPr>
              <a:t>than 7 </a:t>
            </a:r>
            <a:r>
              <a:rPr sz="3000" spc="-5" dirty="0">
                <a:latin typeface="Carlito"/>
                <a:cs typeface="Carlito"/>
              </a:rPr>
              <a:t>associated</a:t>
            </a:r>
            <a:r>
              <a:rPr sz="3000" spc="-75" dirty="0">
                <a:latin typeface="Carlito"/>
                <a:cs typeface="Carlito"/>
              </a:rPr>
              <a:t> </a:t>
            </a:r>
            <a:r>
              <a:rPr sz="3000" spc="-10" dirty="0">
                <a:latin typeface="Carlito"/>
                <a:cs typeface="Carlito"/>
              </a:rPr>
              <a:t>multipliers.</a:t>
            </a:r>
            <a:endParaRPr sz="30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rlito"/>
                <a:cs typeface="Carlito"/>
              </a:rPr>
              <a:t>The </a:t>
            </a:r>
            <a:r>
              <a:rPr sz="3000" spc="-10" dirty="0">
                <a:latin typeface="Carlito"/>
                <a:cs typeface="Carlito"/>
              </a:rPr>
              <a:t>code </a:t>
            </a:r>
            <a:r>
              <a:rPr sz="3000" spc="-25" dirty="0">
                <a:latin typeface="Carlito"/>
                <a:cs typeface="Carlito"/>
              </a:rPr>
              <a:t>size </a:t>
            </a:r>
            <a:r>
              <a:rPr sz="3000" dirty="0">
                <a:latin typeface="Carlito"/>
                <a:cs typeface="Carlito"/>
              </a:rPr>
              <a:t>is </a:t>
            </a:r>
            <a:r>
              <a:rPr sz="3000" spc="-15" dirty="0">
                <a:latin typeface="Carlito"/>
                <a:cs typeface="Carlito"/>
              </a:rPr>
              <a:t>estimated </a:t>
            </a:r>
            <a:r>
              <a:rPr sz="3000" dirty="0">
                <a:latin typeface="Carlito"/>
                <a:cs typeface="Carlito"/>
              </a:rPr>
              <a:t>as:</a:t>
            </a:r>
          </a:p>
          <a:p>
            <a:pPr marL="756285" lvl="1" indent="-287020">
              <a:lnSpc>
                <a:spcPct val="100000"/>
              </a:lnSpc>
              <a:spcBef>
                <a:spcPts val="655"/>
              </a:spcBef>
              <a:buFont typeface="Arial"/>
              <a:buChar char="–"/>
              <a:tabLst>
                <a:tab pos="756920" algn="l"/>
              </a:tabLst>
            </a:pPr>
            <a:r>
              <a:rPr sz="2600" dirty="0">
                <a:latin typeface="Carlito"/>
                <a:cs typeface="Carlito"/>
              </a:rPr>
              <a:t>Number </a:t>
            </a:r>
            <a:r>
              <a:rPr sz="2600" spc="-5" dirty="0">
                <a:latin typeface="Carlito"/>
                <a:cs typeface="Carlito"/>
              </a:rPr>
              <a:t>of </a:t>
            </a:r>
            <a:r>
              <a:rPr sz="2600" dirty="0">
                <a:latin typeface="Carlito"/>
                <a:cs typeface="Carlito"/>
              </a:rPr>
              <a:t>lines </a:t>
            </a:r>
            <a:r>
              <a:rPr sz="2600" spc="-5" dirty="0">
                <a:latin typeface="Carlito"/>
                <a:cs typeface="Carlito"/>
              </a:rPr>
              <a:t>of </a:t>
            </a:r>
            <a:r>
              <a:rPr sz="2600" spc="-10" dirty="0">
                <a:latin typeface="Carlito"/>
                <a:cs typeface="Carlito"/>
              </a:rPr>
              <a:t>new code </a:t>
            </a:r>
            <a:r>
              <a:rPr sz="2600" spc="-15" dirty="0">
                <a:latin typeface="Carlito"/>
                <a:cs typeface="Carlito"/>
              </a:rPr>
              <a:t>to </a:t>
            </a:r>
            <a:r>
              <a:rPr sz="2600" spc="-5" dirty="0">
                <a:latin typeface="Carlito"/>
                <a:cs typeface="Carlito"/>
              </a:rPr>
              <a:t>be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developed;</a:t>
            </a:r>
            <a:endParaRPr sz="2600" dirty="0">
              <a:latin typeface="Carlito"/>
              <a:cs typeface="Carlito"/>
            </a:endParaRPr>
          </a:p>
          <a:p>
            <a:pPr marL="756285" marR="281940" lvl="1" indent="-287020">
              <a:lnSpc>
                <a:spcPct val="10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0" dirty="0">
                <a:latin typeface="Carlito"/>
                <a:cs typeface="Carlito"/>
              </a:rPr>
              <a:t>Estimate </a:t>
            </a:r>
            <a:r>
              <a:rPr sz="2600" dirty="0">
                <a:latin typeface="Carlito"/>
                <a:cs typeface="Carlito"/>
              </a:rPr>
              <a:t>of </a:t>
            </a:r>
            <a:r>
              <a:rPr sz="2600" spc="-5" dirty="0">
                <a:latin typeface="Carlito"/>
                <a:cs typeface="Carlito"/>
              </a:rPr>
              <a:t>equivalent number </a:t>
            </a:r>
            <a:r>
              <a:rPr sz="2600" dirty="0">
                <a:latin typeface="Carlito"/>
                <a:cs typeface="Carlito"/>
              </a:rPr>
              <a:t>of lines of </a:t>
            </a:r>
            <a:r>
              <a:rPr sz="2600" spc="-5" dirty="0">
                <a:latin typeface="Carlito"/>
                <a:cs typeface="Carlito"/>
              </a:rPr>
              <a:t>new</a:t>
            </a:r>
            <a:r>
              <a:rPr sz="2600" spc="-16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code  computed </a:t>
            </a:r>
            <a:r>
              <a:rPr sz="2600" spc="-5" dirty="0">
                <a:latin typeface="Carlito"/>
                <a:cs typeface="Carlito"/>
              </a:rPr>
              <a:t>using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10" dirty="0">
                <a:latin typeface="Carlito"/>
                <a:cs typeface="Carlito"/>
              </a:rPr>
              <a:t>reuse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model;</a:t>
            </a:r>
            <a:endParaRPr sz="2600" dirty="0">
              <a:latin typeface="Carlito"/>
              <a:cs typeface="Carlito"/>
            </a:endParaRPr>
          </a:p>
          <a:p>
            <a:pPr marL="756285" marR="116839" lvl="1" indent="-287020">
              <a:lnSpc>
                <a:spcPct val="100000"/>
              </a:lnSpc>
              <a:spcBef>
                <a:spcPts val="630"/>
              </a:spcBef>
              <a:buFont typeface="Arial"/>
              <a:buChar char="–"/>
              <a:tabLst>
                <a:tab pos="756920" algn="l"/>
              </a:tabLst>
            </a:pPr>
            <a:r>
              <a:rPr sz="2600" dirty="0">
                <a:latin typeface="Carlito"/>
                <a:cs typeface="Carlito"/>
              </a:rPr>
              <a:t>An </a:t>
            </a:r>
            <a:r>
              <a:rPr sz="2600" spc="-10" dirty="0">
                <a:latin typeface="Carlito"/>
                <a:cs typeface="Carlito"/>
              </a:rPr>
              <a:t>estimate </a:t>
            </a:r>
            <a:r>
              <a:rPr sz="2600" spc="-5" dirty="0">
                <a:latin typeface="Carlito"/>
                <a:cs typeface="Carlito"/>
              </a:rPr>
              <a:t>of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5" dirty="0">
                <a:latin typeface="Carlito"/>
                <a:cs typeface="Carlito"/>
              </a:rPr>
              <a:t>number of </a:t>
            </a:r>
            <a:r>
              <a:rPr sz="2600" dirty="0">
                <a:latin typeface="Carlito"/>
                <a:cs typeface="Carlito"/>
              </a:rPr>
              <a:t>lines </a:t>
            </a:r>
            <a:r>
              <a:rPr sz="2600" spc="-5" dirty="0">
                <a:latin typeface="Carlito"/>
                <a:cs typeface="Carlito"/>
              </a:rPr>
              <a:t>of </a:t>
            </a:r>
            <a:r>
              <a:rPr sz="2600" spc="-10" dirty="0">
                <a:latin typeface="Carlito"/>
                <a:cs typeface="Carlito"/>
              </a:rPr>
              <a:t>code </a:t>
            </a:r>
            <a:r>
              <a:rPr sz="2600" spc="-5" dirty="0">
                <a:latin typeface="Carlito"/>
                <a:cs typeface="Carlito"/>
              </a:rPr>
              <a:t>that</a:t>
            </a:r>
            <a:r>
              <a:rPr sz="2600" spc="-114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have  </a:t>
            </a:r>
            <a:r>
              <a:rPr sz="2600" spc="-15" dirty="0">
                <a:latin typeface="Carlito"/>
                <a:cs typeface="Carlito"/>
              </a:rPr>
              <a:t>to </a:t>
            </a:r>
            <a:r>
              <a:rPr sz="2600" spc="-5" dirty="0">
                <a:latin typeface="Carlito"/>
                <a:cs typeface="Carlito"/>
              </a:rPr>
              <a:t>be modified </a:t>
            </a:r>
            <a:r>
              <a:rPr sz="2600" spc="-10" dirty="0">
                <a:latin typeface="Carlito"/>
                <a:cs typeface="Carlito"/>
              </a:rPr>
              <a:t>according </a:t>
            </a:r>
            <a:r>
              <a:rPr sz="2600" spc="-15" dirty="0">
                <a:latin typeface="Carlito"/>
                <a:cs typeface="Carlito"/>
              </a:rPr>
              <a:t>to </a:t>
            </a:r>
            <a:r>
              <a:rPr sz="2600" spc="-10" dirty="0">
                <a:latin typeface="Carlito"/>
                <a:cs typeface="Carlito"/>
              </a:rPr>
              <a:t>requirements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changes.</a:t>
            </a:r>
            <a:endParaRPr sz="2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0512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63890" y="6276543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4277" y="356057"/>
            <a:ext cx="6233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Observations on</a:t>
            </a:r>
            <a:r>
              <a:rPr spc="-11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Estimation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927605"/>
            <a:ext cx="7009765" cy="4460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Planning requires technical </a:t>
            </a:r>
            <a:r>
              <a:rPr sz="2400" spc="-5" dirty="0">
                <a:latin typeface="Times New Roman"/>
                <a:cs typeface="Times New Roman"/>
              </a:rPr>
              <a:t>managers </a:t>
            </a:r>
            <a:r>
              <a:rPr sz="2400" dirty="0">
                <a:latin typeface="Times New Roman"/>
                <a:cs typeface="Times New Roman"/>
              </a:rPr>
              <a:t>and the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software  team to </a:t>
            </a:r>
            <a:r>
              <a:rPr sz="2400" spc="-5" dirty="0">
                <a:latin typeface="Times New Roman"/>
                <a:cs typeface="Times New Roman"/>
              </a:rPr>
              <a:t>make </a:t>
            </a:r>
            <a:r>
              <a:rPr sz="2400" dirty="0">
                <a:latin typeface="Times New Roman"/>
                <a:cs typeface="Times New Roman"/>
              </a:rPr>
              <a:t>an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initial</a:t>
            </a:r>
            <a:r>
              <a:rPr sz="2400" u="heavy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1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commitment</a:t>
            </a:r>
            <a:endParaRPr lang="en-US" sz="2400" u="heavy" spc="-10" dirty="0" smtClean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  <a:p>
            <a:pPr marL="355600" marR="37719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endParaRPr lang="en-US" sz="2400" spc="-5" dirty="0" smtClean="0">
              <a:latin typeface="Times New Roman"/>
              <a:cs typeface="Times New Roman"/>
            </a:endParaRPr>
          </a:p>
          <a:p>
            <a:pPr marL="355600" marR="377190" indent="-343535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 smtClean="0">
                <a:latin typeface="Times New Roman"/>
                <a:cs typeface="Times New Roman"/>
              </a:rPr>
              <a:t>Process </a:t>
            </a:r>
            <a:r>
              <a:rPr sz="2400" dirty="0">
                <a:latin typeface="Times New Roman"/>
                <a:cs typeface="Times New Roman"/>
              </a:rPr>
              <a:t>and project </a:t>
            </a:r>
            <a:r>
              <a:rPr sz="2400" spc="-5" dirty="0">
                <a:latin typeface="Times New Roman"/>
                <a:cs typeface="Times New Roman"/>
              </a:rPr>
              <a:t>metrics </a:t>
            </a:r>
            <a:r>
              <a:rPr sz="2400" dirty="0">
                <a:latin typeface="Times New Roman"/>
                <a:cs typeface="Times New Roman"/>
              </a:rPr>
              <a:t>can provide a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historical  perspective</a:t>
            </a:r>
            <a:r>
              <a:rPr sz="2400" dirty="0">
                <a:latin typeface="Times New Roman"/>
                <a:cs typeface="Times New Roman"/>
              </a:rPr>
              <a:t> and valuable input for generation of  </a:t>
            </a:r>
            <a:r>
              <a:rPr sz="2400" spc="-5" dirty="0">
                <a:latin typeface="Times New Roman"/>
                <a:cs typeface="Times New Roman"/>
              </a:rPr>
              <a:t>quantitative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5" dirty="0" smtClean="0">
                <a:latin typeface="Times New Roman"/>
                <a:cs typeface="Times New Roman"/>
              </a:rPr>
              <a:t>estimates</a:t>
            </a:r>
            <a:endParaRPr sz="24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Past </a:t>
            </a:r>
            <a:r>
              <a:rPr sz="2400" dirty="0">
                <a:latin typeface="Times New Roman"/>
                <a:cs typeface="Times New Roman"/>
              </a:rPr>
              <a:t>experience can aid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greatly</a:t>
            </a:r>
          </a:p>
          <a:p>
            <a:pPr marL="355600" marR="177800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Estimation </a:t>
            </a:r>
            <a:r>
              <a:rPr sz="2400" dirty="0">
                <a:latin typeface="Times New Roman"/>
                <a:cs typeface="Times New Roman"/>
              </a:rPr>
              <a:t>carries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inherent risk</a:t>
            </a:r>
            <a:r>
              <a:rPr sz="2400" dirty="0">
                <a:latin typeface="Times New Roman"/>
                <a:cs typeface="Times New Roman"/>
              </a:rPr>
              <a:t>, and this risk leads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 </a:t>
            </a:r>
            <a:r>
              <a:rPr sz="2400" dirty="0" smtClean="0">
                <a:latin typeface="Times New Roman"/>
                <a:cs typeface="Times New Roman"/>
              </a:rPr>
              <a:t>uncertainty</a:t>
            </a:r>
            <a:endParaRPr sz="2400" dirty="0">
              <a:latin typeface="Times New Roman"/>
              <a:cs typeface="Times New Roman"/>
            </a:endParaRPr>
          </a:p>
          <a:p>
            <a:pPr marL="355600" marR="145415" indent="-343535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The availability of historical </a:t>
            </a:r>
            <a:r>
              <a:rPr sz="2400" spc="-5" dirty="0">
                <a:latin typeface="Times New Roman"/>
                <a:cs typeface="Times New Roman"/>
              </a:rPr>
              <a:t>information has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strong  influence</a:t>
            </a:r>
            <a:r>
              <a:rPr sz="2400" dirty="0">
                <a:latin typeface="Times New Roman"/>
                <a:cs typeface="Times New Roman"/>
              </a:rPr>
              <a:t> on </a:t>
            </a:r>
            <a:r>
              <a:rPr sz="2400" spc="-5" dirty="0">
                <a:latin typeface="Times New Roman"/>
                <a:cs typeface="Times New Roman"/>
              </a:rPr>
              <a:t>estimation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209800"/>
            <a:ext cx="8046720" cy="1159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39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64083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140" y="225297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1219200"/>
            <a:ext cx="7261860" cy="945131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u="none" spc="65" dirty="0"/>
              <a:t>On </a:t>
            </a:r>
            <a:r>
              <a:rPr u="none" spc="80" dirty="0"/>
              <a:t>large </a:t>
            </a:r>
            <a:r>
              <a:rPr u="none" spc="100" dirty="0"/>
              <a:t>projects, </a:t>
            </a:r>
            <a:r>
              <a:rPr u="none" spc="105" dirty="0"/>
              <a:t>hundreds </a:t>
            </a:r>
            <a:r>
              <a:rPr u="none" spc="145" dirty="0"/>
              <a:t>of </a:t>
            </a:r>
            <a:r>
              <a:rPr spc="95" dirty="0"/>
              <a:t>small </a:t>
            </a:r>
            <a:r>
              <a:rPr spc="75" dirty="0"/>
              <a:t>tasks</a:t>
            </a:r>
            <a:r>
              <a:rPr u="none" spc="75" dirty="0"/>
              <a:t> </a:t>
            </a:r>
            <a:r>
              <a:rPr u="none" spc="135" dirty="0"/>
              <a:t>must </a:t>
            </a:r>
            <a:r>
              <a:rPr u="none" spc="90" dirty="0"/>
              <a:t>occur</a:t>
            </a:r>
            <a:r>
              <a:rPr u="none" spc="-105" dirty="0"/>
              <a:t> </a:t>
            </a:r>
            <a:r>
              <a:rPr u="none" spc="150" dirty="0"/>
              <a:t>to  </a:t>
            </a:r>
            <a:r>
              <a:rPr u="none" spc="90" dirty="0"/>
              <a:t>accomplish </a:t>
            </a:r>
            <a:r>
              <a:rPr u="none" spc="-10" dirty="0"/>
              <a:t>a </a:t>
            </a:r>
            <a:r>
              <a:rPr u="none" spc="90" dirty="0"/>
              <a:t>larger</a:t>
            </a:r>
            <a:r>
              <a:rPr u="none" spc="155" dirty="0"/>
              <a:t> </a:t>
            </a:r>
            <a:r>
              <a:rPr u="none" spc="95" dirty="0"/>
              <a:t>goal</a:t>
            </a: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u="none" spc="60" dirty="0"/>
              <a:t>Project </a:t>
            </a:r>
            <a:r>
              <a:rPr u="none" spc="75" dirty="0"/>
              <a:t>manager's</a:t>
            </a:r>
            <a:r>
              <a:rPr u="none" spc="90" dirty="0"/>
              <a:t> </a:t>
            </a:r>
            <a:r>
              <a:rPr u="none" spc="80" dirty="0"/>
              <a:t>objectives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9339" y="2504440"/>
            <a:ext cx="139700" cy="123952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spcBef>
                <a:spcPts val="330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229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229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229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339" y="399415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339" y="45440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800" y="2209800"/>
            <a:ext cx="8038464" cy="389080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spcBef>
                <a:spcPts val="330"/>
              </a:spcBef>
            </a:pPr>
            <a:r>
              <a:rPr u="heavy" spc="7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spc="7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</a:t>
            </a:r>
            <a:r>
              <a:rPr spc="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spc="2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u="heavy" spc="65" dirty="0" smtClean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u="heavy" spc="65" dirty="0" smtClean="0">
              <a:solidFill>
                <a:prstClr val="black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330"/>
              </a:spcBef>
            </a:pPr>
            <a:endParaRPr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62610">
              <a:lnSpc>
                <a:spcPct val="110600"/>
              </a:lnSpc>
            </a:pPr>
            <a:r>
              <a:rPr u="heavy" spc="5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Build </a:t>
            </a:r>
            <a:r>
              <a:rPr u="heavy" spc="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u="heavy" spc="8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activity </a:t>
            </a:r>
            <a:r>
              <a:rPr u="heavy" spc="10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spc="10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1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depicts </a:t>
            </a:r>
            <a:r>
              <a:rPr spc="10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</a:t>
            </a:r>
            <a:r>
              <a:rPr spc="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interdependencies </a:t>
            </a:r>
            <a:endParaRPr lang="en-US" spc="75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62610">
              <a:lnSpc>
                <a:spcPct val="110600"/>
              </a:lnSpc>
            </a:pPr>
            <a:endParaRPr lang="en-US" spc="7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62610">
              <a:lnSpc>
                <a:spcPct val="110600"/>
              </a:lnSpc>
            </a:pPr>
            <a:r>
              <a:rPr spc="75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u="heavy" spc="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spc="9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9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spc="6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1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spc="4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u="heavy" spc="8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14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</a:t>
            </a:r>
            <a:r>
              <a:rPr spc="9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spc="-114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5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lang="en-US" spc="105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62610">
              <a:lnSpc>
                <a:spcPct val="110600"/>
              </a:lnSpc>
            </a:pPr>
            <a:endParaRPr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ts val="1939"/>
              </a:lnSpc>
              <a:spcBef>
                <a:spcPts val="480"/>
              </a:spcBef>
            </a:pPr>
            <a:r>
              <a:rPr u="heavy" spc="5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Build </a:t>
            </a:r>
            <a:r>
              <a:rPr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u="heavy" spc="9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r>
              <a:rPr spc="9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depicting </a:t>
            </a:r>
            <a:r>
              <a:rPr spc="9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planned and </a:t>
            </a:r>
            <a:r>
              <a:rPr spc="6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</a:t>
            </a:r>
            <a:r>
              <a:rPr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 </a:t>
            </a:r>
            <a:r>
              <a:rPr spc="12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pc="3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 </a:t>
            </a:r>
            <a:r>
              <a:rPr spc="8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lang="en-US" spc="8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ts val="1939"/>
              </a:lnSpc>
              <a:spcBef>
                <a:spcPts val="480"/>
              </a:spcBef>
            </a:pPr>
            <a:endParaRPr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890">
              <a:lnSpc>
                <a:spcPts val="1939"/>
              </a:lnSpc>
              <a:spcBef>
                <a:spcPts val="450"/>
              </a:spcBef>
            </a:pPr>
            <a:r>
              <a:rPr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r>
              <a:rPr spc="6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</a:t>
            </a:r>
            <a:r>
              <a:rPr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spc="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pc="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</a:t>
            </a:r>
            <a:r>
              <a:rPr spc="11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spc="5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 </a:t>
            </a:r>
            <a:r>
              <a:rPr spc="6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spc="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recognized </a:t>
            </a:r>
            <a:r>
              <a:rPr spc="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"one </a:t>
            </a:r>
            <a:r>
              <a:rPr spc="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r>
              <a:rPr spc="-12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 </a:t>
            </a:r>
            <a:r>
              <a:rPr spc="-1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pc="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pc="1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890">
              <a:lnSpc>
                <a:spcPts val="1939"/>
              </a:lnSpc>
              <a:spcBef>
                <a:spcPts val="450"/>
              </a:spcBef>
            </a:pPr>
            <a:r>
              <a:rPr spc="1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306705">
              <a:lnSpc>
                <a:spcPts val="1939"/>
              </a:lnSpc>
              <a:spcBef>
                <a:spcPts val="450"/>
              </a:spcBef>
            </a:pPr>
            <a:r>
              <a:rPr spc="7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pc="114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spc="9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this, </a:t>
            </a:r>
            <a:r>
              <a:rPr spc="9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pc="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 </a:t>
            </a:r>
            <a:r>
              <a:rPr spc="9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</a:t>
            </a:r>
            <a:r>
              <a:rPr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spc="7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3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pc="5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pc="-15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u="heavy" spc="1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monitored </a:t>
            </a:r>
            <a:r>
              <a:rPr spc="11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pc="9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</a:t>
            </a:r>
            <a:r>
              <a:rPr spc="13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pc="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pc="-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u="heavy" spc="9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controlled</a:t>
            </a:r>
            <a:endParaRPr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83319" y="639952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400" y="304800"/>
            <a:ext cx="8046720" cy="1159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49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512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686560"/>
            <a:ext cx="83185" cy="222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300" spc="-5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1447800"/>
            <a:ext cx="26384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u="none" spc="100" dirty="0">
                <a:solidFill>
                  <a:srgbClr val="FF0000"/>
                </a:solidFill>
              </a:rPr>
              <a:t>Compartmentalization</a:t>
            </a:r>
            <a:endParaRPr sz="1900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539" y="1945640"/>
            <a:ext cx="6963409" cy="49275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4640" marR="5080" indent="-281940">
              <a:lnSpc>
                <a:spcPts val="1639"/>
              </a:lnSpc>
              <a:spcBef>
                <a:spcPts val="484"/>
              </a:spcBef>
              <a:tabLst>
                <a:tab pos="294005" algn="l"/>
              </a:tabLst>
            </a:pPr>
            <a:r>
              <a:rPr sz="2550" baseline="3267" dirty="0">
                <a:solidFill>
                  <a:srgbClr val="2CA1BE"/>
                </a:solidFill>
                <a:latin typeface="Times New Roman"/>
                <a:cs typeface="Times New Roman"/>
              </a:rPr>
              <a:t>–	</a:t>
            </a:r>
            <a:r>
              <a:rPr sz="1700" spc="50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700" spc="90" dirty="0">
                <a:solidFill>
                  <a:prstClr val="black"/>
                </a:solidFill>
                <a:latin typeface="Arial"/>
                <a:cs typeface="Arial"/>
              </a:rPr>
              <a:t>project </a:t>
            </a:r>
            <a:r>
              <a:rPr sz="1700" spc="114" dirty="0">
                <a:solidFill>
                  <a:prstClr val="black"/>
                </a:solidFill>
                <a:latin typeface="Arial"/>
                <a:cs typeface="Arial"/>
              </a:rPr>
              <a:t>must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1700" spc="90" dirty="0">
                <a:solidFill>
                  <a:prstClr val="black"/>
                </a:solidFill>
                <a:latin typeface="Arial"/>
                <a:cs typeface="Arial"/>
              </a:rPr>
              <a:t>compartmentalized </a:t>
            </a:r>
            <a:r>
              <a:rPr sz="1700" spc="120" dirty="0">
                <a:solidFill>
                  <a:prstClr val="black"/>
                </a:solidFill>
                <a:latin typeface="Arial"/>
                <a:cs typeface="Arial"/>
              </a:rPr>
              <a:t>into </a:t>
            </a:r>
            <a:r>
              <a:rPr sz="1700"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 </a:t>
            </a:r>
            <a:r>
              <a:rPr sz="1700" u="heavy" spc="10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number </a:t>
            </a:r>
            <a:r>
              <a:rPr sz="1700" u="heavy" spc="12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  </a:t>
            </a:r>
            <a:r>
              <a:rPr sz="1700" u="heavy" spc="6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manageable </a:t>
            </a:r>
            <a:r>
              <a:rPr sz="1700" u="heavy" spc="7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activities, actions, and </a:t>
            </a:r>
            <a:r>
              <a:rPr sz="1700" u="heavy" spc="6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tasks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; </a:t>
            </a:r>
            <a:r>
              <a:rPr sz="1700" spc="120" dirty="0">
                <a:solidFill>
                  <a:prstClr val="black"/>
                </a:solidFill>
                <a:latin typeface="Arial"/>
                <a:cs typeface="Arial"/>
              </a:rPr>
              <a:t>both </a:t>
            </a:r>
            <a:r>
              <a:rPr sz="1700" spc="8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product</a:t>
            </a:r>
            <a:r>
              <a:rPr sz="17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660650"/>
            <a:ext cx="83185" cy="222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300" spc="-5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430" y="2360929"/>
            <a:ext cx="3439795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0">
              <a:spcBef>
                <a:spcPts val="100"/>
              </a:spcBef>
            </a:pPr>
            <a:r>
              <a:rPr sz="1700" spc="8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700" spc="55" dirty="0">
                <a:solidFill>
                  <a:prstClr val="black"/>
                </a:solidFill>
                <a:latin typeface="Arial"/>
                <a:cs typeface="Arial"/>
              </a:rPr>
              <a:t>process </a:t>
            </a:r>
            <a:r>
              <a:rPr sz="1700" spc="35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z="1700" spc="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decomposed</a:t>
            </a:r>
            <a:endParaRPr sz="17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40"/>
              </a:spcBef>
            </a:pPr>
            <a:r>
              <a:rPr sz="1900" spc="75" dirty="0">
                <a:solidFill>
                  <a:srgbClr val="FF0000"/>
                </a:solidFill>
                <a:latin typeface="Arial"/>
                <a:cs typeface="Arial"/>
              </a:rPr>
              <a:t>Interdependency</a:t>
            </a:r>
            <a:endParaRPr sz="19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539" y="2919729"/>
            <a:ext cx="7106284" cy="49149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94640" marR="5080" indent="-281940">
              <a:lnSpc>
                <a:spcPct val="79900"/>
              </a:lnSpc>
              <a:spcBef>
                <a:spcPts val="509"/>
              </a:spcBef>
              <a:tabLst>
                <a:tab pos="294005" algn="l"/>
              </a:tabLst>
            </a:pPr>
            <a:r>
              <a:rPr sz="2550" baseline="3267" dirty="0">
                <a:solidFill>
                  <a:srgbClr val="2CA1BE"/>
                </a:solidFill>
                <a:latin typeface="Times New Roman"/>
                <a:cs typeface="Times New Roman"/>
              </a:rPr>
              <a:t>–	</a:t>
            </a:r>
            <a:r>
              <a:rPr sz="1700" spc="50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700"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interdependency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12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700" spc="30" dirty="0">
                <a:solidFill>
                  <a:prstClr val="black"/>
                </a:solidFill>
                <a:latin typeface="Arial"/>
                <a:cs typeface="Arial"/>
              </a:rPr>
              <a:t>each </a:t>
            </a:r>
            <a:r>
              <a:rPr sz="1700" spc="90" dirty="0">
                <a:solidFill>
                  <a:prstClr val="black"/>
                </a:solidFill>
                <a:latin typeface="Arial"/>
                <a:cs typeface="Arial"/>
              </a:rPr>
              <a:t>compartmentalized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activity, action,  </a:t>
            </a:r>
            <a:r>
              <a:rPr sz="1700" spc="110" dirty="0">
                <a:solidFill>
                  <a:prstClr val="black"/>
                </a:solidFill>
                <a:latin typeface="Arial"/>
                <a:cs typeface="Arial"/>
              </a:rPr>
              <a:t>or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task </a:t>
            </a:r>
            <a:r>
              <a:rPr sz="1700" spc="114" dirty="0">
                <a:solidFill>
                  <a:prstClr val="black"/>
                </a:solidFill>
                <a:latin typeface="Arial"/>
                <a:cs typeface="Arial"/>
              </a:rPr>
              <a:t>must </a:t>
            </a:r>
            <a:r>
              <a:rPr sz="1700" spc="55" dirty="0">
                <a:solidFill>
                  <a:prstClr val="black"/>
                </a:solidFill>
                <a:latin typeface="Arial"/>
                <a:cs typeface="Arial"/>
              </a:rPr>
              <a:t>be</a:t>
            </a:r>
            <a:r>
              <a:rPr sz="17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u="heavy" spc="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determined</a:t>
            </a:r>
            <a:endParaRPr sz="17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39" y="3378200"/>
            <a:ext cx="1333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 sz="17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7480" y="3392170"/>
            <a:ext cx="64662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spc="10" dirty="0">
                <a:solidFill>
                  <a:prstClr val="black"/>
                </a:solidFill>
                <a:latin typeface="Arial"/>
                <a:cs typeface="Arial"/>
              </a:rPr>
              <a:t>Some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tasks </a:t>
            </a:r>
            <a:r>
              <a:rPr sz="1700" spc="110" dirty="0">
                <a:solidFill>
                  <a:prstClr val="black"/>
                </a:solidFill>
                <a:latin typeface="Arial"/>
                <a:cs typeface="Arial"/>
              </a:rPr>
              <a:t>must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occur </a:t>
            </a:r>
            <a:r>
              <a:rPr sz="1700" u="heavy" spc="10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 </a:t>
            </a:r>
            <a:r>
              <a:rPr sz="1700" u="heavy" spc="4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sequence</a:t>
            </a:r>
            <a:r>
              <a:rPr sz="1700" spc="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80" dirty="0">
                <a:solidFill>
                  <a:prstClr val="black"/>
                </a:solidFill>
                <a:latin typeface="Arial"/>
                <a:cs typeface="Arial"/>
              </a:rPr>
              <a:t>while others </a:t>
            </a:r>
            <a:r>
              <a:rPr sz="1700" spc="35" dirty="0">
                <a:solidFill>
                  <a:prstClr val="black"/>
                </a:solidFill>
                <a:latin typeface="Arial"/>
                <a:cs typeface="Arial"/>
              </a:rPr>
              <a:t>can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occur</a:t>
            </a:r>
            <a:r>
              <a:rPr sz="1700" spc="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u="heavy" spc="10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539" y="3599179"/>
            <a:ext cx="6490970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>
              <a:spcBef>
                <a:spcPts val="100"/>
              </a:spcBef>
            </a:pPr>
            <a:r>
              <a:rPr sz="1700"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parallel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94640" marR="5080" indent="-281940">
              <a:lnSpc>
                <a:spcPct val="79900"/>
              </a:lnSpc>
              <a:spcBef>
                <a:spcPts val="450"/>
              </a:spcBef>
              <a:tabLst>
                <a:tab pos="294005" algn="l"/>
              </a:tabLst>
            </a:pPr>
            <a:r>
              <a:rPr sz="2550" baseline="3267" dirty="0">
                <a:solidFill>
                  <a:srgbClr val="2CA1BE"/>
                </a:solidFill>
                <a:latin typeface="Times New Roman"/>
                <a:cs typeface="Times New Roman"/>
              </a:rPr>
              <a:t>–	</a:t>
            </a:r>
            <a:r>
              <a:rPr sz="1700" spc="10" dirty="0">
                <a:solidFill>
                  <a:prstClr val="black"/>
                </a:solidFill>
                <a:latin typeface="Arial"/>
                <a:cs typeface="Arial"/>
              </a:rPr>
              <a:t>Some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actions </a:t>
            </a:r>
            <a:r>
              <a:rPr sz="1700" spc="114" dirty="0">
                <a:solidFill>
                  <a:prstClr val="black"/>
                </a:solidFill>
                <a:latin typeface="Arial"/>
                <a:cs typeface="Arial"/>
              </a:rPr>
              <a:t>or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activities </a:t>
            </a:r>
            <a:r>
              <a:rPr sz="1700" u="heavy" spc="8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cannot </a:t>
            </a:r>
            <a:r>
              <a:rPr sz="1700"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commence </a:t>
            </a:r>
            <a:r>
              <a:rPr sz="1700" u="heavy" spc="12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until</a:t>
            </a:r>
            <a:r>
              <a:rPr sz="1700" spc="1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8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700" spc="110" dirty="0">
                <a:solidFill>
                  <a:prstClr val="black"/>
                </a:solidFill>
                <a:latin typeface="Arial"/>
                <a:cs typeface="Arial"/>
              </a:rPr>
              <a:t>work 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product </a:t>
            </a:r>
            <a:r>
              <a:rPr sz="1700" spc="85" dirty="0">
                <a:solidFill>
                  <a:prstClr val="black"/>
                </a:solidFill>
                <a:latin typeface="Arial"/>
                <a:cs typeface="Arial"/>
              </a:rPr>
              <a:t>produced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by </a:t>
            </a:r>
            <a:r>
              <a:rPr sz="1700" spc="80" dirty="0">
                <a:solidFill>
                  <a:prstClr val="black"/>
                </a:solidFill>
                <a:latin typeface="Arial"/>
                <a:cs typeface="Arial"/>
              </a:rPr>
              <a:t>another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17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50" dirty="0">
                <a:solidFill>
                  <a:prstClr val="black"/>
                </a:solidFill>
                <a:latin typeface="Arial"/>
                <a:cs typeface="Arial"/>
              </a:rPr>
              <a:t>available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340" y="4370070"/>
            <a:ext cx="83185" cy="222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300" spc="-5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7430" y="4334509"/>
            <a:ext cx="18192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8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sz="19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85" dirty="0">
                <a:solidFill>
                  <a:srgbClr val="FF0000"/>
                </a:solidFill>
                <a:latin typeface="Arial"/>
                <a:cs typeface="Arial"/>
              </a:rPr>
              <a:t>allocation</a:t>
            </a:r>
            <a:endParaRPr sz="19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5539" y="4629150"/>
            <a:ext cx="6764020" cy="49275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4640" marR="5080" indent="-281940">
              <a:lnSpc>
                <a:spcPts val="1639"/>
              </a:lnSpc>
              <a:spcBef>
                <a:spcPts val="484"/>
              </a:spcBef>
              <a:tabLst>
                <a:tab pos="294005" algn="l"/>
              </a:tabLst>
            </a:pPr>
            <a:r>
              <a:rPr sz="2550" baseline="3267" dirty="0">
                <a:solidFill>
                  <a:srgbClr val="2CA1BE"/>
                </a:solidFill>
                <a:latin typeface="Times New Roman"/>
                <a:cs typeface="Times New Roman"/>
              </a:rPr>
              <a:t>–	</a:t>
            </a:r>
            <a:r>
              <a:rPr sz="1700" spc="-25" dirty="0">
                <a:solidFill>
                  <a:prstClr val="black"/>
                </a:solidFill>
                <a:latin typeface="Arial"/>
                <a:cs typeface="Arial"/>
              </a:rPr>
              <a:t>Each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task </a:t>
            </a:r>
            <a:r>
              <a:rPr sz="1700" spc="130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1700" spc="55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1700" spc="65" dirty="0">
                <a:solidFill>
                  <a:prstClr val="black"/>
                </a:solidFill>
                <a:latin typeface="Arial"/>
                <a:cs typeface="Arial"/>
              </a:rPr>
              <a:t>scheduled </a:t>
            </a:r>
            <a:r>
              <a:rPr sz="1700" spc="110" dirty="0">
                <a:solidFill>
                  <a:prstClr val="black"/>
                </a:solidFill>
                <a:latin typeface="Arial"/>
                <a:cs typeface="Arial"/>
              </a:rPr>
              <a:t>must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1700"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allocated</a:t>
            </a:r>
            <a:r>
              <a:rPr sz="1700"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some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number </a:t>
            </a:r>
            <a:r>
              <a:rPr sz="1700" spc="12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700" u="heavy" spc="12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700" u="heavy" spc="1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work</a:t>
            </a:r>
            <a:r>
              <a:rPr sz="1700"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700" u="heavy" spc="10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units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5539" y="5087620"/>
            <a:ext cx="1333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 sz="17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7480" y="5101590"/>
            <a:ext cx="60998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700" spc="95" dirty="0">
                <a:solidFill>
                  <a:prstClr val="black"/>
                </a:solidFill>
                <a:latin typeface="Arial"/>
                <a:cs typeface="Arial"/>
              </a:rPr>
              <a:t>addition, </a:t>
            </a:r>
            <a:r>
              <a:rPr sz="1700" u="heavy" spc="3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each </a:t>
            </a:r>
            <a:r>
              <a:rPr sz="1700" u="heavy" spc="7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task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114" dirty="0">
                <a:solidFill>
                  <a:prstClr val="black"/>
                </a:solidFill>
                <a:latin typeface="Arial"/>
                <a:cs typeface="Arial"/>
              </a:rPr>
              <a:t>must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1700" spc="55" dirty="0">
                <a:solidFill>
                  <a:prstClr val="black"/>
                </a:solidFill>
                <a:latin typeface="Arial"/>
                <a:cs typeface="Arial"/>
              </a:rPr>
              <a:t>assigned </a:t>
            </a:r>
            <a:r>
              <a:rPr sz="17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1700" u="heavy" spc="8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start </a:t>
            </a:r>
            <a:r>
              <a:rPr sz="1700"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date</a:t>
            </a:r>
            <a:r>
              <a:rPr sz="1700"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1700" spc="1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-1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5539" y="5560059"/>
            <a:ext cx="1333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 sz="17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27480" y="5308600"/>
            <a:ext cx="6795770" cy="5486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0"/>
              </a:spcBef>
            </a:pPr>
            <a:r>
              <a:rPr sz="1700" u="heavy" spc="10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completion </a:t>
            </a:r>
            <a:r>
              <a:rPr sz="1700"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date</a:t>
            </a:r>
            <a:r>
              <a:rPr sz="1700"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z="1700" spc="40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17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function </a:t>
            </a:r>
            <a:r>
              <a:rPr sz="1700" spc="125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700" spc="8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interdependencies  </a:t>
            </a:r>
            <a:r>
              <a:rPr sz="1700" spc="40" dirty="0">
                <a:solidFill>
                  <a:prstClr val="black"/>
                </a:solidFill>
                <a:latin typeface="Arial"/>
                <a:cs typeface="Arial"/>
              </a:rPr>
              <a:t>Start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z="1700" spc="95" dirty="0">
                <a:solidFill>
                  <a:prstClr val="black"/>
                </a:solidFill>
                <a:latin typeface="Arial"/>
                <a:cs typeface="Arial"/>
              </a:rPr>
              <a:t>stop </a:t>
            </a:r>
            <a:r>
              <a:rPr sz="1700" spc="55" dirty="0">
                <a:solidFill>
                  <a:prstClr val="black"/>
                </a:solidFill>
                <a:latin typeface="Arial"/>
                <a:cs typeface="Arial"/>
              </a:rPr>
              <a:t>dates </a:t>
            </a:r>
            <a:r>
              <a:rPr sz="1700" spc="35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1700" spc="50" dirty="0">
                <a:solidFill>
                  <a:prstClr val="black"/>
                </a:solidFill>
                <a:latin typeface="Arial"/>
                <a:cs typeface="Arial"/>
              </a:rPr>
              <a:t>also </a:t>
            </a:r>
            <a:r>
              <a:rPr sz="1700" spc="65" dirty="0">
                <a:solidFill>
                  <a:prstClr val="black"/>
                </a:solidFill>
                <a:latin typeface="Arial"/>
                <a:cs typeface="Arial"/>
              </a:rPr>
              <a:t>established </a:t>
            </a:r>
            <a:r>
              <a:rPr sz="1700" spc="45" dirty="0">
                <a:solidFill>
                  <a:prstClr val="black"/>
                </a:solidFill>
                <a:latin typeface="Arial"/>
                <a:cs typeface="Arial"/>
              </a:rPr>
              <a:t>based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on </a:t>
            </a:r>
            <a:r>
              <a:rPr sz="1700" spc="85" dirty="0">
                <a:solidFill>
                  <a:prstClr val="black"/>
                </a:solidFill>
                <a:latin typeface="Arial"/>
                <a:cs typeface="Arial"/>
              </a:rPr>
              <a:t>whether</a:t>
            </a:r>
            <a:r>
              <a:rPr sz="1700" spc="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110" dirty="0">
                <a:solidFill>
                  <a:prstClr val="black"/>
                </a:solidFill>
                <a:latin typeface="Arial"/>
                <a:cs typeface="Arial"/>
              </a:rPr>
              <a:t>work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7480" y="5779770"/>
            <a:ext cx="53682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spc="100" dirty="0">
                <a:solidFill>
                  <a:prstClr val="black"/>
                </a:solidFill>
                <a:latin typeface="Arial"/>
                <a:cs typeface="Arial"/>
              </a:rPr>
              <a:t>will </a:t>
            </a:r>
            <a:r>
              <a:rPr sz="1700" spc="55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1700" spc="80" dirty="0">
                <a:solidFill>
                  <a:prstClr val="black"/>
                </a:solidFill>
                <a:latin typeface="Arial"/>
                <a:cs typeface="Arial"/>
              </a:rPr>
              <a:t>conducted </a:t>
            </a:r>
            <a:r>
              <a:rPr sz="1700" spc="100" dirty="0">
                <a:solidFill>
                  <a:prstClr val="black"/>
                </a:solidFill>
                <a:latin typeface="Arial"/>
                <a:cs typeface="Arial"/>
              </a:rPr>
              <a:t>on </a:t>
            </a:r>
            <a:r>
              <a:rPr sz="17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1700" u="heavy" spc="14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full-time</a:t>
            </a:r>
            <a:r>
              <a:rPr sz="1700" spc="1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110" dirty="0">
                <a:solidFill>
                  <a:prstClr val="black"/>
                </a:solidFill>
                <a:latin typeface="Arial"/>
                <a:cs typeface="Arial"/>
              </a:rPr>
              <a:t>or </a:t>
            </a:r>
            <a:r>
              <a:rPr sz="1700" u="heavy" spc="13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part-time</a:t>
            </a:r>
            <a:r>
              <a:rPr sz="1700" spc="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45" dirty="0">
                <a:solidFill>
                  <a:prstClr val="black"/>
                </a:solidFill>
                <a:latin typeface="Arial"/>
                <a:cs typeface="Arial"/>
              </a:rPr>
              <a:t>basis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87130" y="639952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0369" y="0"/>
            <a:ext cx="804672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38879" y="6435090"/>
            <a:ext cx="1690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(More 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on next</a:t>
            </a:r>
            <a:r>
              <a:rPr sz="1600" spc="-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slide)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2096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1657350"/>
            <a:ext cx="83185" cy="222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300" spc="-5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7430" y="1621790"/>
            <a:ext cx="18859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u="none" spc="85" dirty="0">
                <a:solidFill>
                  <a:srgbClr val="FF0000"/>
                </a:solidFill>
              </a:rPr>
              <a:t>Effort</a:t>
            </a:r>
            <a:r>
              <a:rPr sz="1900" u="none" spc="20" dirty="0">
                <a:solidFill>
                  <a:srgbClr val="FF0000"/>
                </a:solidFill>
              </a:rPr>
              <a:t> </a:t>
            </a:r>
            <a:r>
              <a:rPr sz="1900" u="none" spc="90" dirty="0">
                <a:solidFill>
                  <a:srgbClr val="FF0000"/>
                </a:solidFill>
              </a:rPr>
              <a:t>validation</a:t>
            </a:r>
            <a:endParaRPr sz="1900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539" y="1878329"/>
            <a:ext cx="133350" cy="52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55"/>
              </a:lnSpc>
              <a:spcBef>
                <a:spcPts val="100"/>
              </a:spcBef>
            </a:pPr>
            <a:r>
              <a:rPr sz="1700"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 sz="1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lnSpc>
                <a:spcPts val="1955"/>
              </a:lnSpc>
            </a:pPr>
            <a:r>
              <a:rPr sz="1700"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 sz="17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7480" y="1891029"/>
            <a:ext cx="6781165" cy="523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60"/>
              </a:lnSpc>
              <a:spcBef>
                <a:spcPts val="100"/>
              </a:spcBef>
            </a:pPr>
            <a:r>
              <a:rPr sz="1700" spc="-5" dirty="0">
                <a:solidFill>
                  <a:prstClr val="black"/>
                </a:solidFill>
                <a:latin typeface="Arial"/>
                <a:cs typeface="Arial"/>
              </a:rPr>
              <a:t>Every </a:t>
            </a:r>
            <a:r>
              <a:rPr sz="1700" spc="90" dirty="0">
                <a:solidFill>
                  <a:prstClr val="black"/>
                </a:solidFill>
                <a:latin typeface="Arial"/>
                <a:cs typeface="Arial"/>
              </a:rPr>
              <a:t>project </a:t>
            </a:r>
            <a:r>
              <a:rPr sz="1700" spc="35" dirty="0">
                <a:solidFill>
                  <a:prstClr val="black"/>
                </a:solidFill>
                <a:latin typeface="Arial"/>
                <a:cs typeface="Arial"/>
              </a:rPr>
              <a:t>has </a:t>
            </a:r>
            <a:r>
              <a:rPr sz="17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1700" spc="85" dirty="0">
                <a:solidFill>
                  <a:prstClr val="black"/>
                </a:solidFill>
                <a:latin typeface="Arial"/>
                <a:cs typeface="Arial"/>
              </a:rPr>
              <a:t>defined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number </a:t>
            </a:r>
            <a:r>
              <a:rPr sz="1700" spc="12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people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on </a:t>
            </a:r>
            <a:r>
              <a:rPr sz="1700" spc="8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700" spc="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team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960"/>
              </a:lnSpc>
            </a:pPr>
            <a:r>
              <a:rPr sz="1700" spc="30" dirty="0">
                <a:solidFill>
                  <a:prstClr val="black"/>
                </a:solidFill>
                <a:latin typeface="Arial"/>
                <a:cs typeface="Arial"/>
              </a:rPr>
              <a:t>As </a:t>
            </a:r>
            <a:r>
              <a:rPr sz="1700" spc="110" dirty="0">
                <a:solidFill>
                  <a:prstClr val="black"/>
                </a:solidFill>
                <a:latin typeface="Arial"/>
                <a:cs typeface="Arial"/>
              </a:rPr>
              <a:t>time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allocation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occurs, </a:t>
            </a:r>
            <a:r>
              <a:rPr sz="1700" spc="8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700" spc="90" dirty="0">
                <a:solidFill>
                  <a:prstClr val="black"/>
                </a:solidFill>
                <a:latin typeface="Arial"/>
                <a:cs typeface="Arial"/>
              </a:rPr>
              <a:t>project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manager </a:t>
            </a:r>
            <a:r>
              <a:rPr sz="1700" spc="114" dirty="0">
                <a:solidFill>
                  <a:prstClr val="black"/>
                </a:solidFill>
                <a:latin typeface="Arial"/>
                <a:cs typeface="Arial"/>
              </a:rPr>
              <a:t>must </a:t>
            </a:r>
            <a:r>
              <a:rPr sz="1700" spc="55" dirty="0">
                <a:solidFill>
                  <a:prstClr val="black"/>
                </a:solidFill>
                <a:latin typeface="Arial"/>
                <a:cs typeface="Arial"/>
              </a:rPr>
              <a:t>ensure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7480" y="2311400"/>
            <a:ext cx="59321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u="heavy" spc="10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 </a:t>
            </a:r>
            <a:r>
              <a:rPr sz="1700" u="heavy" spc="10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more </a:t>
            </a:r>
            <a:r>
              <a:rPr sz="1700" u="heavy" spc="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than</a:t>
            </a:r>
            <a:r>
              <a:rPr sz="1700" spc="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8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700" spc="65" dirty="0">
                <a:solidFill>
                  <a:prstClr val="black"/>
                </a:solidFill>
                <a:latin typeface="Arial"/>
                <a:cs typeface="Arial"/>
              </a:rPr>
              <a:t>allocated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number </a:t>
            </a:r>
            <a:r>
              <a:rPr sz="1700" spc="12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700"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people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30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z="1700" spc="-1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55" dirty="0">
                <a:solidFill>
                  <a:prstClr val="black"/>
                </a:solidFill>
                <a:latin typeface="Arial"/>
                <a:cs typeface="Arial"/>
              </a:rPr>
              <a:t>been</a:t>
            </a:r>
            <a:endParaRPr sz="17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7480" y="2491740"/>
            <a:ext cx="2962275" cy="5488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spc="65" dirty="0">
                <a:solidFill>
                  <a:prstClr val="black"/>
                </a:solidFill>
                <a:latin typeface="Arial"/>
                <a:cs typeface="Arial"/>
              </a:rPr>
              <a:t>scheduled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at </a:t>
            </a:r>
            <a:r>
              <a:rPr sz="1700" spc="45" dirty="0">
                <a:solidFill>
                  <a:prstClr val="black"/>
                </a:solidFill>
                <a:latin typeface="Arial"/>
                <a:cs typeface="Arial"/>
              </a:rPr>
              <a:t>any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given</a:t>
            </a:r>
            <a:r>
              <a:rPr sz="1700" spc="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110" dirty="0" smtClean="0">
                <a:solidFill>
                  <a:prstClr val="black"/>
                </a:solidFill>
                <a:latin typeface="Arial"/>
                <a:cs typeface="Arial"/>
              </a:rPr>
              <a:t>time</a:t>
            </a:r>
            <a:endParaRPr lang="en-US" sz="1700" spc="11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sz="17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2762250"/>
            <a:ext cx="83185" cy="222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300" spc="-5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7430" y="2727959"/>
            <a:ext cx="27851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80" dirty="0">
                <a:solidFill>
                  <a:srgbClr val="FF0000"/>
                </a:solidFill>
                <a:latin typeface="Arial"/>
                <a:cs typeface="Arial"/>
              </a:rPr>
              <a:t>Defined</a:t>
            </a:r>
            <a:r>
              <a:rPr sz="1900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90" dirty="0">
                <a:solidFill>
                  <a:srgbClr val="FF0000"/>
                </a:solidFill>
                <a:latin typeface="Arial"/>
                <a:cs typeface="Arial"/>
              </a:rPr>
              <a:t>responsibilities</a:t>
            </a:r>
            <a:endParaRPr sz="19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539" y="2995929"/>
            <a:ext cx="6649720" cy="46609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94640" marR="5080" indent="-281940">
              <a:lnSpc>
                <a:spcPct val="70100"/>
              </a:lnSpc>
              <a:spcBef>
                <a:spcPts val="710"/>
              </a:spcBef>
              <a:tabLst>
                <a:tab pos="294005" algn="l"/>
              </a:tabLst>
            </a:pPr>
            <a:r>
              <a:rPr sz="2550" baseline="3267" dirty="0">
                <a:solidFill>
                  <a:srgbClr val="2CA1BE"/>
                </a:solidFill>
                <a:latin typeface="Times New Roman"/>
                <a:cs typeface="Times New Roman"/>
              </a:rPr>
              <a:t>–	</a:t>
            </a:r>
            <a:r>
              <a:rPr sz="1700"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Every </a:t>
            </a:r>
            <a:r>
              <a:rPr sz="1700" u="heavy" spc="7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task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1700" spc="65" dirty="0">
                <a:solidFill>
                  <a:prstClr val="black"/>
                </a:solidFill>
                <a:latin typeface="Arial"/>
                <a:cs typeface="Arial"/>
              </a:rPr>
              <a:t>scheduled </a:t>
            </a:r>
            <a:r>
              <a:rPr sz="1700" spc="90" dirty="0">
                <a:solidFill>
                  <a:prstClr val="black"/>
                </a:solidFill>
                <a:latin typeface="Arial"/>
                <a:cs typeface="Arial"/>
              </a:rPr>
              <a:t>should </a:t>
            </a:r>
            <a:r>
              <a:rPr sz="1700" spc="55" dirty="0">
                <a:solidFill>
                  <a:prstClr val="black"/>
                </a:solidFill>
                <a:latin typeface="Arial"/>
                <a:cs typeface="Arial"/>
              </a:rPr>
              <a:t>be assigned </a:t>
            </a:r>
            <a:r>
              <a:rPr sz="1700" spc="12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17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1700" spc="65" dirty="0">
                <a:solidFill>
                  <a:prstClr val="black"/>
                </a:solidFill>
                <a:latin typeface="Arial"/>
                <a:cs typeface="Arial"/>
              </a:rPr>
              <a:t>specific </a:t>
            </a:r>
            <a:r>
              <a:rPr sz="1700"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700"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team </a:t>
            </a:r>
            <a:r>
              <a:rPr sz="1700" u="heavy" spc="9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member</a:t>
            </a:r>
            <a:endParaRPr sz="17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340" y="3448050"/>
            <a:ext cx="83185" cy="222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300" spc="-5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7430" y="3412490"/>
            <a:ext cx="21507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80" dirty="0">
                <a:solidFill>
                  <a:srgbClr val="FF0000"/>
                </a:solidFill>
                <a:latin typeface="Arial"/>
                <a:cs typeface="Arial"/>
              </a:rPr>
              <a:t>Defined</a:t>
            </a:r>
            <a:r>
              <a:rPr sz="19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90" dirty="0">
                <a:solidFill>
                  <a:srgbClr val="FF0000"/>
                </a:solidFill>
                <a:latin typeface="Arial"/>
                <a:cs typeface="Arial"/>
              </a:rPr>
              <a:t>outcomes</a:t>
            </a:r>
            <a:endParaRPr sz="19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5539" y="3681729"/>
            <a:ext cx="6948170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640" indent="-281940">
              <a:lnSpc>
                <a:spcPts val="1735"/>
              </a:lnSpc>
              <a:spcBef>
                <a:spcPts val="100"/>
              </a:spcBef>
              <a:buClr>
                <a:srgbClr val="2CA1BE"/>
              </a:buClr>
              <a:buFont typeface="Times New Roman"/>
              <a:buChar char="–"/>
              <a:tabLst>
                <a:tab pos="294005" algn="l"/>
                <a:tab pos="294640" algn="l"/>
              </a:tabLst>
            </a:pPr>
            <a:r>
              <a:rPr sz="1700"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Every </a:t>
            </a:r>
            <a:r>
              <a:rPr sz="1700" u="heavy" spc="7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task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1700" spc="65" dirty="0">
                <a:solidFill>
                  <a:prstClr val="black"/>
                </a:solidFill>
                <a:latin typeface="Arial"/>
                <a:cs typeface="Arial"/>
              </a:rPr>
              <a:t>scheduled </a:t>
            </a:r>
            <a:r>
              <a:rPr sz="1700" spc="90" dirty="0">
                <a:solidFill>
                  <a:prstClr val="black"/>
                </a:solidFill>
                <a:latin typeface="Arial"/>
                <a:cs typeface="Arial"/>
              </a:rPr>
              <a:t>should </a:t>
            </a:r>
            <a:r>
              <a:rPr sz="1700" spc="30" dirty="0">
                <a:solidFill>
                  <a:prstClr val="black"/>
                </a:solidFill>
                <a:latin typeface="Arial"/>
                <a:cs typeface="Arial"/>
              </a:rPr>
              <a:t>have </a:t>
            </a:r>
            <a:r>
              <a:rPr sz="17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1700" u="heavy" spc="8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defined </a:t>
            </a:r>
            <a:r>
              <a:rPr sz="1700" u="heavy" spc="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outcome</a:t>
            </a:r>
            <a:r>
              <a:rPr sz="1700" spc="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125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94640" marR="490220">
              <a:lnSpc>
                <a:spcPct val="70100"/>
              </a:lnSpc>
              <a:spcBef>
                <a:spcPts val="305"/>
              </a:spcBef>
            </a:pP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software </a:t>
            </a:r>
            <a:r>
              <a:rPr sz="1700" spc="80" dirty="0">
                <a:solidFill>
                  <a:prstClr val="black"/>
                </a:solidFill>
                <a:latin typeface="Arial"/>
                <a:cs typeface="Arial"/>
              </a:rPr>
              <a:t>projects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such </a:t>
            </a:r>
            <a:r>
              <a:rPr sz="1700" dirty="0">
                <a:solidFill>
                  <a:prstClr val="black"/>
                </a:solidFill>
                <a:latin typeface="Arial"/>
                <a:cs typeface="Arial"/>
              </a:rPr>
              <a:t>as </a:t>
            </a:r>
            <a:r>
              <a:rPr sz="17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1700" spc="110" dirty="0">
                <a:solidFill>
                  <a:prstClr val="black"/>
                </a:solidFill>
                <a:latin typeface="Arial"/>
                <a:cs typeface="Arial"/>
              </a:rPr>
              <a:t>work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product </a:t>
            </a:r>
            <a:r>
              <a:rPr sz="1700" spc="110" dirty="0">
                <a:solidFill>
                  <a:prstClr val="black"/>
                </a:solidFill>
                <a:latin typeface="Arial"/>
                <a:cs typeface="Arial"/>
              </a:rPr>
              <a:t>or </a:t>
            </a:r>
            <a:r>
              <a:rPr sz="1700" spc="95" dirty="0">
                <a:solidFill>
                  <a:prstClr val="black"/>
                </a:solidFill>
                <a:latin typeface="Arial"/>
                <a:cs typeface="Arial"/>
              </a:rPr>
              <a:t>part </a:t>
            </a:r>
            <a:r>
              <a:rPr sz="1700" spc="12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7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1700" spc="110" dirty="0">
                <a:solidFill>
                  <a:prstClr val="black"/>
                </a:solidFill>
                <a:latin typeface="Arial"/>
                <a:cs typeface="Arial"/>
              </a:rPr>
              <a:t>work 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product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  <a:p>
            <a:pPr marL="294640" indent="-281940">
              <a:lnSpc>
                <a:spcPts val="1870"/>
              </a:lnSpc>
              <a:buClr>
                <a:srgbClr val="2CA1BE"/>
              </a:buClr>
              <a:buFont typeface="Times New Roman"/>
              <a:buChar char="–"/>
              <a:tabLst>
                <a:tab pos="294005" algn="l"/>
                <a:tab pos="294640" algn="l"/>
              </a:tabLst>
            </a:pPr>
            <a:r>
              <a:rPr sz="1700" spc="50" dirty="0">
                <a:solidFill>
                  <a:prstClr val="black"/>
                </a:solidFill>
                <a:latin typeface="Arial"/>
                <a:cs typeface="Arial"/>
              </a:rPr>
              <a:t>Work </a:t>
            </a:r>
            <a:r>
              <a:rPr sz="1700" spc="95" dirty="0">
                <a:solidFill>
                  <a:prstClr val="black"/>
                </a:solidFill>
                <a:latin typeface="Arial"/>
                <a:cs typeface="Arial"/>
              </a:rPr>
              <a:t>products </a:t>
            </a:r>
            <a:r>
              <a:rPr sz="1700" spc="35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1700" spc="100" dirty="0">
                <a:solidFill>
                  <a:prstClr val="black"/>
                </a:solidFill>
                <a:latin typeface="Arial"/>
                <a:cs typeface="Arial"/>
              </a:rPr>
              <a:t>often </a:t>
            </a:r>
            <a:r>
              <a:rPr sz="1700" u="heavy" spc="9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combined</a:t>
            </a:r>
            <a:r>
              <a:rPr sz="1700" spc="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700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deliverables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8340" y="4552950"/>
            <a:ext cx="83185" cy="222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300" spc="-5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7430" y="4518659"/>
            <a:ext cx="22764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80" dirty="0">
                <a:solidFill>
                  <a:srgbClr val="FF0000"/>
                </a:solidFill>
                <a:latin typeface="Arial"/>
                <a:cs typeface="Arial"/>
              </a:rPr>
              <a:t>Defined</a:t>
            </a:r>
            <a:r>
              <a:rPr sz="19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85" dirty="0">
                <a:solidFill>
                  <a:srgbClr val="FF0000"/>
                </a:solidFill>
                <a:latin typeface="Arial"/>
                <a:cs typeface="Arial"/>
              </a:rPr>
              <a:t>milestones</a:t>
            </a:r>
            <a:endParaRPr sz="19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7480" y="4968240"/>
            <a:ext cx="10515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spc="180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il</a:t>
            </a:r>
            <a:r>
              <a:rPr sz="17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7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700" spc="16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700" spc="9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700" spc="11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7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40180" y="5234940"/>
            <a:ext cx="1026160" cy="0"/>
          </a:xfrm>
          <a:custGeom>
            <a:avLst/>
            <a:gdLst/>
            <a:ahLst/>
            <a:cxnLst/>
            <a:rect l="l" t="t" r="r" b="b"/>
            <a:pathLst>
              <a:path w="1026160">
                <a:moveTo>
                  <a:pt x="0" y="0"/>
                </a:moveTo>
                <a:lnTo>
                  <a:pt x="1026160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5539" y="4639309"/>
            <a:ext cx="7016750" cy="83820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spcBef>
                <a:spcPts val="1260"/>
              </a:spcBef>
              <a:tabLst>
                <a:tab pos="294005" algn="l"/>
              </a:tabLst>
            </a:pPr>
            <a:r>
              <a:rPr sz="2550" baseline="3267" dirty="0">
                <a:solidFill>
                  <a:srgbClr val="2CA1BE"/>
                </a:solidFill>
                <a:latin typeface="Times New Roman"/>
                <a:cs typeface="Times New Roman"/>
              </a:rPr>
              <a:t>–	</a:t>
            </a:r>
            <a:r>
              <a:rPr sz="1700"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Every </a:t>
            </a:r>
            <a:r>
              <a:rPr sz="1700" u="heavy" spc="7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task </a:t>
            </a:r>
            <a:r>
              <a:rPr sz="1700" u="heavy" spc="1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 </a:t>
            </a:r>
            <a:r>
              <a:rPr sz="1700" u="heavy" spc="11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group</a:t>
            </a:r>
            <a:r>
              <a:rPr sz="1700" spc="11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12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700" spc="65" dirty="0">
                <a:solidFill>
                  <a:prstClr val="black"/>
                </a:solidFill>
                <a:latin typeface="Arial"/>
                <a:cs typeface="Arial"/>
              </a:rPr>
              <a:t>tasks </a:t>
            </a:r>
            <a:r>
              <a:rPr sz="1700" spc="90" dirty="0">
                <a:solidFill>
                  <a:prstClr val="black"/>
                </a:solidFill>
                <a:latin typeface="Arial"/>
                <a:cs typeface="Arial"/>
              </a:rPr>
              <a:t>should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z="1700" spc="50" dirty="0">
                <a:solidFill>
                  <a:prstClr val="black"/>
                </a:solidFill>
                <a:latin typeface="Arial"/>
                <a:cs typeface="Arial"/>
              </a:rPr>
              <a:t>associated </a:t>
            </a:r>
            <a:r>
              <a:rPr sz="1700" spc="114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z="1700" spc="-1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700" spc="-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u="heavy" spc="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project</a:t>
            </a:r>
            <a:endParaRPr sz="17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160"/>
              </a:spcBef>
            </a:pPr>
            <a:r>
              <a:rPr sz="1700"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 sz="17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27480" y="5207000"/>
            <a:ext cx="65773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spc="35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1700" spc="85" dirty="0">
                <a:solidFill>
                  <a:prstClr val="black"/>
                </a:solidFill>
                <a:latin typeface="Arial"/>
                <a:cs typeface="Arial"/>
              </a:rPr>
              <a:t>milestone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accomplished </a:t>
            </a:r>
            <a:r>
              <a:rPr sz="1700" spc="75" dirty="0">
                <a:solidFill>
                  <a:prstClr val="black"/>
                </a:solidFill>
                <a:latin typeface="Arial"/>
                <a:cs typeface="Arial"/>
              </a:rPr>
              <a:t>when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one </a:t>
            </a:r>
            <a:r>
              <a:rPr sz="1700" spc="114" dirty="0">
                <a:solidFill>
                  <a:prstClr val="black"/>
                </a:solidFill>
                <a:latin typeface="Arial"/>
                <a:cs typeface="Arial"/>
              </a:rPr>
              <a:t>or </a:t>
            </a:r>
            <a:r>
              <a:rPr sz="1700" spc="100" dirty="0">
                <a:solidFill>
                  <a:prstClr val="black"/>
                </a:solidFill>
                <a:latin typeface="Arial"/>
                <a:cs typeface="Arial"/>
              </a:rPr>
              <a:t>more </a:t>
            </a:r>
            <a:r>
              <a:rPr sz="1700" spc="105" dirty="0">
                <a:solidFill>
                  <a:prstClr val="black"/>
                </a:solidFill>
                <a:latin typeface="Arial"/>
                <a:cs typeface="Arial"/>
              </a:rPr>
              <a:t>work</a:t>
            </a:r>
            <a:r>
              <a:rPr sz="1700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spc="95" dirty="0">
                <a:solidFill>
                  <a:prstClr val="black"/>
                </a:solidFill>
                <a:latin typeface="Arial"/>
                <a:cs typeface="Arial"/>
              </a:rPr>
              <a:t>products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51100" y="5655309"/>
            <a:ext cx="925830" cy="0"/>
          </a:xfrm>
          <a:custGeom>
            <a:avLst/>
            <a:gdLst/>
            <a:ahLst/>
            <a:cxnLst/>
            <a:rect l="l" t="t" r="r" b="b"/>
            <a:pathLst>
              <a:path w="925829">
                <a:moveTo>
                  <a:pt x="0" y="0"/>
                </a:moveTo>
                <a:lnTo>
                  <a:pt x="925830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7480" y="5388609"/>
            <a:ext cx="56241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spc="35" dirty="0">
                <a:solidFill>
                  <a:prstClr val="black"/>
                </a:solidFill>
                <a:latin typeface="Arial"/>
                <a:cs typeface="Arial"/>
              </a:rPr>
              <a:t>has </a:t>
            </a:r>
            <a:r>
              <a:rPr sz="1700" spc="55" dirty="0">
                <a:solidFill>
                  <a:prstClr val="black"/>
                </a:solidFill>
                <a:latin typeface="Arial"/>
                <a:cs typeface="Arial"/>
              </a:rPr>
              <a:t>been </a:t>
            </a:r>
            <a:r>
              <a:rPr sz="1700" spc="60" dirty="0">
                <a:solidFill>
                  <a:prstClr val="black"/>
                </a:solidFill>
                <a:latin typeface="Arial"/>
                <a:cs typeface="Arial"/>
              </a:rPr>
              <a:t>reviewed </a:t>
            </a:r>
            <a:r>
              <a:rPr sz="1700" spc="120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1700" spc="90" dirty="0">
                <a:solidFill>
                  <a:prstClr val="black"/>
                </a:solidFill>
                <a:latin typeface="Arial"/>
                <a:cs typeface="Arial"/>
              </a:rPr>
              <a:t>quality </a:t>
            </a:r>
            <a:r>
              <a:rPr sz="1700" spc="70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z="1700" spc="35" dirty="0">
                <a:solidFill>
                  <a:prstClr val="black"/>
                </a:solidFill>
                <a:latin typeface="Arial"/>
                <a:cs typeface="Arial"/>
              </a:rPr>
              <a:t>has </a:t>
            </a:r>
            <a:r>
              <a:rPr sz="1700" spc="55" dirty="0">
                <a:solidFill>
                  <a:prstClr val="black"/>
                </a:solidFill>
                <a:latin typeface="Arial"/>
                <a:cs typeface="Arial"/>
              </a:rPr>
              <a:t>been</a:t>
            </a:r>
            <a:r>
              <a:rPr sz="1700" spc="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00"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approved</a:t>
            </a:r>
            <a:endParaRPr sz="1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83319" y="639952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7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0369" y="0"/>
            <a:ext cx="804672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177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369" y="2278379"/>
            <a:ext cx="8046720" cy="1159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36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159512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2230" y="1557020"/>
            <a:ext cx="7189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45" dirty="0"/>
              <a:t>A </a:t>
            </a:r>
            <a:r>
              <a:rPr u="none" spc="90" dirty="0"/>
              <a:t>task </a:t>
            </a:r>
            <a:r>
              <a:rPr u="none" spc="70" dirty="0"/>
              <a:t>set is </a:t>
            </a:r>
            <a:r>
              <a:rPr u="none" spc="105" dirty="0"/>
              <a:t>the </a:t>
            </a:r>
            <a:r>
              <a:rPr spc="130" dirty="0"/>
              <a:t>work </a:t>
            </a:r>
            <a:r>
              <a:rPr spc="105" dirty="0"/>
              <a:t>breakdown structure</a:t>
            </a:r>
            <a:r>
              <a:rPr u="none" spc="105" dirty="0"/>
              <a:t> </a:t>
            </a:r>
            <a:r>
              <a:rPr u="none" spc="145" dirty="0"/>
              <a:t>for </a:t>
            </a:r>
            <a:r>
              <a:rPr u="none" spc="105" dirty="0"/>
              <a:t>the</a:t>
            </a:r>
            <a:r>
              <a:rPr u="none" spc="-30" dirty="0"/>
              <a:t> </a:t>
            </a:r>
            <a:r>
              <a:rPr u="none" spc="114" dirty="0"/>
              <a:t>project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139" y="196342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2230" y="1925320"/>
            <a:ext cx="64414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u="heavy" spc="7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</a:t>
            </a: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single task </a:t>
            </a: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set is </a:t>
            </a:r>
            <a:r>
              <a:rPr sz="2000" u="heavy" spc="10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appropriate </a:t>
            </a:r>
            <a:r>
              <a:rPr sz="2000" u="heavy" spc="14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 </a:t>
            </a:r>
            <a:r>
              <a:rPr sz="2000" u="heavy" spc="8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all</a:t>
            </a:r>
            <a:r>
              <a:rPr sz="2000" spc="8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00" dirty="0">
                <a:solidFill>
                  <a:prstClr val="black"/>
                </a:solidFill>
                <a:latin typeface="Arial"/>
                <a:cs typeface="Arial"/>
              </a:rPr>
              <a:t>projects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85" dirty="0">
                <a:solidFill>
                  <a:prstClr val="black"/>
                </a:solidFill>
                <a:latin typeface="Arial"/>
                <a:cs typeface="Arial"/>
              </a:rPr>
              <a:t>and  </a:t>
            </a: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process</a:t>
            </a:r>
            <a:r>
              <a:rPr sz="2000" spc="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00" dirty="0">
                <a:solidFill>
                  <a:prstClr val="black"/>
                </a:solidFill>
                <a:latin typeface="Arial"/>
                <a:cs typeface="Arial"/>
              </a:rPr>
              <a:t>models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139" y="351535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2230" y="2592070"/>
            <a:ext cx="7181850" cy="212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0" marR="5080" indent="-281940">
              <a:spcBef>
                <a:spcPts val="100"/>
              </a:spcBef>
              <a:buClr>
                <a:srgbClr val="2CA1BE"/>
              </a:buClr>
              <a:buFont typeface="Times New Roman"/>
              <a:buChar char="–"/>
              <a:tabLst>
                <a:tab pos="412115" algn="l"/>
                <a:tab pos="412750" algn="l"/>
              </a:tabLst>
            </a:pP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It </a:t>
            </a:r>
            <a:r>
              <a:rPr spc="45" dirty="0">
                <a:solidFill>
                  <a:prstClr val="black"/>
                </a:solidFill>
                <a:latin typeface="Arial"/>
                <a:cs typeface="Arial"/>
              </a:rPr>
              <a:t>varies </a:t>
            </a:r>
            <a:r>
              <a:rPr u="heavy" spc="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depending</a:t>
            </a:r>
            <a:r>
              <a:rPr spc="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prstClr val="black"/>
                </a:solidFill>
                <a:latin typeface="Arial"/>
                <a:cs typeface="Arial"/>
              </a:rPr>
              <a:t>on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u="heavy" spc="10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project </a:t>
            </a:r>
            <a:r>
              <a:rPr u="heavy" spc="8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type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75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u="heavy" spc="6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degree </a:t>
            </a:r>
            <a:r>
              <a:rPr u="heavy" spc="12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  </a:t>
            </a:r>
            <a:r>
              <a:rPr u="heavy" spc="12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rigor</a:t>
            </a:r>
            <a:r>
              <a:rPr spc="1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40" dirty="0">
                <a:solidFill>
                  <a:prstClr val="black"/>
                </a:solidFill>
                <a:latin typeface="Arial"/>
                <a:cs typeface="Arial"/>
              </a:rPr>
              <a:t>(based </a:t>
            </a:r>
            <a:r>
              <a:rPr spc="110" dirty="0">
                <a:solidFill>
                  <a:prstClr val="black"/>
                </a:solidFill>
                <a:latin typeface="Arial"/>
                <a:cs typeface="Arial"/>
              </a:rPr>
              <a:t>on </a:t>
            </a: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influential </a:t>
            </a:r>
            <a:r>
              <a:rPr spc="70" dirty="0">
                <a:solidFill>
                  <a:prstClr val="black"/>
                </a:solidFill>
                <a:latin typeface="Arial"/>
                <a:cs typeface="Arial"/>
              </a:rPr>
              <a:t>factors) </a:t>
            </a:r>
            <a:r>
              <a:rPr spc="120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pc="90" dirty="0">
                <a:solidFill>
                  <a:prstClr val="black"/>
                </a:solidFill>
                <a:latin typeface="Arial"/>
                <a:cs typeface="Arial"/>
              </a:rPr>
              <a:t>which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pc="85" dirty="0">
                <a:solidFill>
                  <a:prstClr val="black"/>
                </a:solidFill>
                <a:latin typeface="Arial"/>
                <a:cs typeface="Arial"/>
              </a:rPr>
              <a:t>team</a:t>
            </a:r>
            <a:r>
              <a:rPr spc="-2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prstClr val="black"/>
                </a:solidFill>
                <a:latin typeface="Arial"/>
                <a:cs typeface="Arial"/>
              </a:rPr>
              <a:t>plans  </a:t>
            </a:r>
            <a:r>
              <a:rPr spc="135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14" dirty="0">
                <a:solidFill>
                  <a:prstClr val="black"/>
                </a:solidFill>
                <a:latin typeface="Arial"/>
                <a:cs typeface="Arial"/>
              </a:rPr>
              <a:t>work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134620">
              <a:spcBef>
                <a:spcPts val="500"/>
              </a:spcBef>
            </a:pPr>
            <a:r>
              <a:rPr sz="2000" spc="60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task </a:t>
            </a: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set </a:t>
            </a:r>
            <a:r>
              <a:rPr sz="2000" spc="110" dirty="0">
                <a:solidFill>
                  <a:prstClr val="black"/>
                </a:solidFill>
                <a:latin typeface="Arial"/>
                <a:cs typeface="Arial"/>
              </a:rPr>
              <a:t>should </a:t>
            </a:r>
            <a:r>
              <a:rPr sz="2000" spc="100" dirty="0">
                <a:solidFill>
                  <a:prstClr val="black"/>
                </a:solidFill>
                <a:latin typeface="Arial"/>
                <a:cs typeface="Arial"/>
              </a:rPr>
              <a:t>provide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enough </a:t>
            </a:r>
            <a:r>
              <a:rPr sz="2000" u="heavy" spc="9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discipline</a:t>
            </a:r>
            <a:r>
              <a:rPr sz="2000" spc="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50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000" spc="45" dirty="0">
                <a:solidFill>
                  <a:prstClr val="black"/>
                </a:solidFill>
                <a:latin typeface="Arial"/>
                <a:cs typeface="Arial"/>
              </a:rPr>
              <a:t>achieve  </a:t>
            </a:r>
            <a:r>
              <a:rPr sz="2000" spc="130" dirty="0">
                <a:solidFill>
                  <a:prstClr val="black"/>
                </a:solidFill>
                <a:latin typeface="Arial"/>
                <a:cs typeface="Arial"/>
              </a:rPr>
              <a:t>high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software</a:t>
            </a:r>
            <a:r>
              <a:rPr sz="2000" spc="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u="heavy" spc="10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quality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412750" marR="368300" indent="-281940">
              <a:spcBef>
                <a:spcPts val="450"/>
              </a:spcBef>
              <a:buClr>
                <a:srgbClr val="2CA1BE"/>
              </a:buClr>
              <a:buFont typeface="Times New Roman"/>
              <a:buChar char="–"/>
              <a:tabLst>
                <a:tab pos="412115" algn="l"/>
                <a:tab pos="412750" algn="l"/>
              </a:tabLst>
            </a:pPr>
            <a:r>
              <a:rPr spc="35" dirty="0">
                <a:solidFill>
                  <a:prstClr val="black"/>
                </a:solidFill>
                <a:latin typeface="Arial"/>
                <a:cs typeface="Arial"/>
              </a:rPr>
              <a:t>But </a:t>
            </a:r>
            <a:r>
              <a:rPr spc="135" dirty="0">
                <a:solidFill>
                  <a:prstClr val="black"/>
                </a:solidFill>
                <a:latin typeface="Arial"/>
                <a:cs typeface="Arial"/>
              </a:rPr>
              <a:t>it </a:t>
            </a:r>
            <a:r>
              <a:rPr u="heavy" spc="11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must </a:t>
            </a:r>
            <a:r>
              <a:rPr u="heavy" spc="12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not </a:t>
            </a:r>
            <a:r>
              <a:rPr u="heavy" spc="10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burden</a:t>
            </a: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project </a:t>
            </a:r>
            <a:r>
              <a:rPr spc="85" dirty="0">
                <a:solidFill>
                  <a:prstClr val="black"/>
                </a:solidFill>
                <a:latin typeface="Arial"/>
                <a:cs typeface="Arial"/>
              </a:rPr>
              <a:t>team </a:t>
            </a:r>
            <a:r>
              <a:rPr spc="120" dirty="0">
                <a:solidFill>
                  <a:prstClr val="black"/>
                </a:solidFill>
                <a:latin typeface="Arial"/>
                <a:cs typeface="Arial"/>
              </a:rPr>
              <a:t>with</a:t>
            </a:r>
            <a:r>
              <a:rPr spc="-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u="heavy" spc="4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unnecessary </a:t>
            </a:r>
            <a:r>
              <a:rPr spc="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14" dirty="0">
                <a:solidFill>
                  <a:prstClr val="black"/>
                </a:solidFill>
                <a:latin typeface="Arial"/>
                <a:cs typeface="Arial"/>
              </a:rPr>
              <a:t>work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7130" y="639952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9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0369" y="224790"/>
            <a:ext cx="8046720" cy="1153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91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9830" y="1569720"/>
            <a:ext cx="5474335" cy="238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16150">
              <a:lnSpc>
                <a:spcPct val="110800"/>
              </a:lnSpc>
              <a:spcBef>
                <a:spcPts val="100"/>
              </a:spcBef>
            </a:pPr>
            <a:r>
              <a:rPr spc="5" dirty="0"/>
              <a:t>Size</a:t>
            </a:r>
            <a:r>
              <a:rPr u="none" spc="5" dirty="0"/>
              <a:t> </a:t>
            </a:r>
            <a:r>
              <a:rPr u="none" spc="150" dirty="0"/>
              <a:t>of </a:t>
            </a:r>
            <a:r>
              <a:rPr u="none" spc="105" dirty="0"/>
              <a:t>the </a:t>
            </a:r>
            <a:r>
              <a:rPr u="none" spc="114" dirty="0"/>
              <a:t>project  </a:t>
            </a:r>
            <a:r>
              <a:rPr spc="110" dirty="0"/>
              <a:t>Number</a:t>
            </a:r>
            <a:r>
              <a:rPr u="none" spc="110" dirty="0"/>
              <a:t> </a:t>
            </a:r>
            <a:r>
              <a:rPr u="none" spc="145" dirty="0"/>
              <a:t>of </a:t>
            </a:r>
            <a:r>
              <a:rPr u="none" spc="110" dirty="0"/>
              <a:t>potential</a:t>
            </a:r>
            <a:r>
              <a:rPr u="none" spc="-45" dirty="0"/>
              <a:t> </a:t>
            </a:r>
            <a:r>
              <a:rPr spc="60" dirty="0"/>
              <a:t>users </a:t>
            </a:r>
            <a:r>
              <a:rPr u="none" spc="60" dirty="0"/>
              <a:t> </a:t>
            </a:r>
            <a:r>
              <a:rPr u="none" spc="105" dirty="0"/>
              <a:t>Application </a:t>
            </a:r>
            <a:r>
              <a:rPr spc="100" dirty="0"/>
              <a:t>longevity </a:t>
            </a:r>
            <a:r>
              <a:rPr u="none" spc="100" dirty="0"/>
              <a:t> </a:t>
            </a:r>
            <a:r>
              <a:rPr spc="75" dirty="0"/>
              <a:t>Stability</a:t>
            </a:r>
            <a:r>
              <a:rPr u="none" spc="75" dirty="0"/>
              <a:t> </a:t>
            </a:r>
            <a:r>
              <a:rPr u="none" spc="150" dirty="0"/>
              <a:t>of</a:t>
            </a:r>
            <a:r>
              <a:rPr u="none" spc="55" dirty="0"/>
              <a:t> </a:t>
            </a:r>
            <a:r>
              <a:rPr u="none" spc="100" dirty="0"/>
              <a:t>requirements</a:t>
            </a:r>
          </a:p>
          <a:p>
            <a:pPr marL="12700" marR="5080">
              <a:lnSpc>
                <a:spcPct val="110600"/>
              </a:lnSpc>
              <a:spcBef>
                <a:spcPts val="5"/>
              </a:spcBef>
            </a:pPr>
            <a:r>
              <a:rPr spc="-60" dirty="0"/>
              <a:t>Ease</a:t>
            </a:r>
            <a:r>
              <a:rPr u="none" spc="-60" dirty="0"/>
              <a:t> </a:t>
            </a:r>
            <a:r>
              <a:rPr u="none" spc="150" dirty="0"/>
              <a:t>of </a:t>
            </a:r>
            <a:r>
              <a:rPr u="none" spc="114" dirty="0"/>
              <a:t>customer/developer </a:t>
            </a:r>
            <a:r>
              <a:rPr spc="114" dirty="0"/>
              <a:t>communication </a:t>
            </a:r>
            <a:r>
              <a:rPr u="none" spc="114" dirty="0"/>
              <a:t> </a:t>
            </a:r>
            <a:r>
              <a:rPr spc="105" dirty="0"/>
              <a:t>Maturity</a:t>
            </a:r>
            <a:r>
              <a:rPr u="none" spc="105" dirty="0"/>
              <a:t> </a:t>
            </a:r>
            <a:r>
              <a:rPr u="none" spc="150" dirty="0"/>
              <a:t>of </a:t>
            </a:r>
            <a:r>
              <a:rPr u="none" spc="80" dirty="0"/>
              <a:t>applicable </a:t>
            </a:r>
            <a:r>
              <a:rPr u="none" spc="100" dirty="0"/>
              <a:t>technology  </a:t>
            </a:r>
            <a:r>
              <a:rPr u="none" spc="65" dirty="0"/>
              <a:t>Performance</a:t>
            </a:r>
            <a:r>
              <a:rPr u="none" spc="75" dirty="0"/>
              <a:t> </a:t>
            </a:r>
            <a:r>
              <a:rPr spc="100" dirty="0"/>
              <a:t>constraints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739" y="1640839"/>
            <a:ext cx="86360" cy="32721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4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3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4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4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4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4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4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4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4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9830" y="3933190"/>
            <a:ext cx="572770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2000"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Embedded</a:t>
            </a:r>
            <a:r>
              <a:rPr sz="2000"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z="2000" spc="140" dirty="0">
                <a:solidFill>
                  <a:prstClr val="black"/>
                </a:solidFill>
                <a:latin typeface="Arial"/>
                <a:cs typeface="Arial"/>
              </a:rPr>
              <a:t>non-embedded</a:t>
            </a:r>
            <a:r>
              <a:rPr sz="2000" spc="75" dirty="0">
                <a:solidFill>
                  <a:prstClr val="black"/>
                </a:solidFill>
                <a:latin typeface="Arial"/>
                <a:cs typeface="Arial"/>
              </a:rPr>
              <a:t> characteristics  </a:t>
            </a:r>
            <a:r>
              <a:rPr sz="2000" spc="60" dirty="0">
                <a:solidFill>
                  <a:prstClr val="black"/>
                </a:solidFill>
                <a:latin typeface="Arial"/>
                <a:cs typeface="Arial"/>
              </a:rPr>
              <a:t>Project</a:t>
            </a: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u="heavy" spc="10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staff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60"/>
              </a:spcBef>
            </a:pPr>
            <a:r>
              <a:rPr sz="2000" u="heavy" spc="7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Reengineering</a:t>
            </a: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95" dirty="0">
                <a:solidFill>
                  <a:prstClr val="black"/>
                </a:solidFill>
                <a:latin typeface="Arial"/>
                <a:cs typeface="Arial"/>
              </a:rPr>
              <a:t>factors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5530" y="6399529"/>
            <a:ext cx="22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11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0369" y="0"/>
            <a:ext cx="8046720" cy="144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192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630" y="1950720"/>
            <a:ext cx="7186930" cy="70104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u="none" spc="75" dirty="0"/>
              <a:t>Also </a:t>
            </a:r>
            <a:r>
              <a:rPr u="none" spc="70" dirty="0"/>
              <a:t>called </a:t>
            </a:r>
            <a:r>
              <a:rPr u="none" spc="55" dirty="0"/>
              <a:t>an </a:t>
            </a:r>
            <a:r>
              <a:rPr u="none" spc="90" dirty="0"/>
              <a:t>activity</a:t>
            </a:r>
            <a:r>
              <a:rPr u="none" spc="120" dirty="0"/>
              <a:t> network</a:t>
            </a:r>
          </a:p>
          <a:p>
            <a:pPr marL="12700">
              <a:lnSpc>
                <a:spcPct val="100000"/>
              </a:lnSpc>
              <a:spcBef>
                <a:spcPts val="259"/>
              </a:spcBef>
            </a:pPr>
            <a:r>
              <a:rPr u="none" spc="105" dirty="0"/>
              <a:t>It </a:t>
            </a:r>
            <a:r>
              <a:rPr u="none" spc="70" dirty="0"/>
              <a:t>is </a:t>
            </a:r>
            <a:r>
              <a:rPr u="none" spc="-10" dirty="0"/>
              <a:t>a </a:t>
            </a:r>
            <a:r>
              <a:rPr spc="100" dirty="0"/>
              <a:t>graphic </a:t>
            </a:r>
            <a:r>
              <a:rPr spc="95" dirty="0"/>
              <a:t>representation</a:t>
            </a:r>
            <a:r>
              <a:rPr u="none" spc="95" dirty="0"/>
              <a:t> </a:t>
            </a:r>
            <a:r>
              <a:rPr u="none" spc="150" dirty="0"/>
              <a:t>of </a:t>
            </a:r>
            <a:r>
              <a:rPr u="none" spc="105" dirty="0"/>
              <a:t>the </a:t>
            </a:r>
            <a:r>
              <a:rPr spc="90" dirty="0"/>
              <a:t>task </a:t>
            </a:r>
            <a:r>
              <a:rPr spc="130" dirty="0"/>
              <a:t>flow</a:t>
            </a:r>
            <a:r>
              <a:rPr u="none" spc="130" dirty="0"/>
              <a:t> </a:t>
            </a:r>
            <a:r>
              <a:rPr u="none" spc="145" dirty="0"/>
              <a:t>for </a:t>
            </a:r>
            <a:r>
              <a:rPr u="none" spc="-10" dirty="0"/>
              <a:t>a</a:t>
            </a:r>
            <a:r>
              <a:rPr u="none" spc="-135" dirty="0"/>
              <a:t> </a:t>
            </a:r>
            <a:r>
              <a:rPr u="none" spc="114" dirty="0"/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021839"/>
            <a:ext cx="86360" cy="9074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3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104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330835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392049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713740">
              <a:lnSpc>
                <a:spcPts val="2160"/>
              </a:lnSpc>
              <a:spcBef>
                <a:spcPts val="370"/>
              </a:spcBef>
            </a:pPr>
            <a:r>
              <a:rPr spc="105" dirty="0"/>
              <a:t>It </a:t>
            </a:r>
            <a:r>
              <a:rPr u="heavy" spc="95" dirty="0">
                <a:uFill>
                  <a:solidFill>
                    <a:srgbClr val="000000"/>
                  </a:solidFill>
                </a:uFill>
              </a:rPr>
              <a:t>depicts</a:t>
            </a:r>
            <a:r>
              <a:rPr spc="95" dirty="0"/>
              <a:t> </a:t>
            </a:r>
            <a:r>
              <a:rPr spc="90" dirty="0"/>
              <a:t>task </a:t>
            </a:r>
            <a:r>
              <a:rPr spc="110" dirty="0"/>
              <a:t>length, </a:t>
            </a:r>
            <a:r>
              <a:rPr spc="60" dirty="0"/>
              <a:t>sequence, </a:t>
            </a:r>
            <a:r>
              <a:rPr spc="85" dirty="0"/>
              <a:t>concurrency,</a:t>
            </a:r>
            <a:r>
              <a:rPr spc="-30" dirty="0"/>
              <a:t> </a:t>
            </a:r>
            <a:r>
              <a:rPr spc="85" dirty="0"/>
              <a:t>and  </a:t>
            </a:r>
            <a:r>
              <a:rPr spc="75" dirty="0"/>
              <a:t>dependency</a:t>
            </a:r>
          </a:p>
          <a:p>
            <a:pPr marL="12700" marR="5080">
              <a:lnSpc>
                <a:spcPts val="2160"/>
              </a:lnSpc>
              <a:spcBef>
                <a:spcPts val="500"/>
              </a:spcBef>
            </a:pPr>
            <a:r>
              <a:rPr spc="55" dirty="0"/>
              <a:t>Points </a:t>
            </a:r>
            <a:r>
              <a:rPr spc="145" dirty="0"/>
              <a:t>out </a:t>
            </a:r>
            <a:r>
              <a:rPr u="heavy" spc="145" dirty="0">
                <a:uFill>
                  <a:solidFill>
                    <a:srgbClr val="000000"/>
                  </a:solidFill>
                </a:uFill>
              </a:rPr>
              <a:t>inter-task </a:t>
            </a:r>
            <a:r>
              <a:rPr u="heavy" spc="70" dirty="0">
                <a:uFill>
                  <a:solidFill>
                    <a:srgbClr val="000000"/>
                  </a:solidFill>
                </a:uFill>
              </a:rPr>
              <a:t>dependencies</a:t>
            </a:r>
            <a:r>
              <a:rPr spc="70" dirty="0"/>
              <a:t> </a:t>
            </a:r>
            <a:r>
              <a:rPr spc="145" dirty="0"/>
              <a:t>to </a:t>
            </a:r>
            <a:r>
              <a:rPr spc="100" dirty="0"/>
              <a:t>help </a:t>
            </a:r>
            <a:r>
              <a:rPr spc="105" dirty="0"/>
              <a:t>the</a:t>
            </a:r>
            <a:r>
              <a:rPr spc="-50" dirty="0"/>
              <a:t> </a:t>
            </a:r>
            <a:r>
              <a:rPr spc="85" dirty="0"/>
              <a:t>manager  </a:t>
            </a:r>
            <a:r>
              <a:rPr spc="70" dirty="0"/>
              <a:t>ensure </a:t>
            </a:r>
            <a:r>
              <a:rPr spc="110" dirty="0"/>
              <a:t>continuous </a:t>
            </a:r>
            <a:r>
              <a:rPr spc="90" dirty="0"/>
              <a:t>progress </a:t>
            </a:r>
            <a:r>
              <a:rPr spc="114" dirty="0"/>
              <a:t>toward project</a:t>
            </a:r>
            <a:r>
              <a:rPr spc="-5" dirty="0"/>
              <a:t> </a:t>
            </a:r>
            <a:r>
              <a:rPr spc="120" dirty="0"/>
              <a:t>completion</a:t>
            </a: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pc="60" dirty="0"/>
              <a:t>The </a:t>
            </a:r>
            <a:r>
              <a:rPr u="heavy" spc="95" dirty="0">
                <a:uFill>
                  <a:solidFill>
                    <a:srgbClr val="000000"/>
                  </a:solidFill>
                </a:uFill>
              </a:rPr>
              <a:t>critical</a:t>
            </a:r>
            <a:r>
              <a:rPr u="heavy" spc="10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110" dirty="0">
                <a:uFill>
                  <a:solidFill>
                    <a:srgbClr val="000000"/>
                  </a:solidFill>
                </a:uFill>
              </a:rPr>
              <a:t>path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21739" y="4173219"/>
            <a:ext cx="139700" cy="63246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spcBef>
                <a:spcPts val="330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229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1739" y="530225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3680" y="4187190"/>
            <a:ext cx="6741159" cy="143002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spcBef>
                <a:spcPts val="330"/>
              </a:spcBef>
            </a:pPr>
            <a:r>
              <a:rPr spc="4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single</a:t>
            </a:r>
            <a:r>
              <a:rPr spc="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path 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leading </a:t>
            </a:r>
            <a:r>
              <a:rPr spc="140" dirty="0">
                <a:solidFill>
                  <a:prstClr val="black"/>
                </a:solidFill>
                <a:latin typeface="Arial"/>
                <a:cs typeface="Arial"/>
              </a:rPr>
              <a:t>from </a:t>
            </a:r>
            <a:r>
              <a:rPr u="heavy" spc="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start </a:t>
            </a:r>
            <a:r>
              <a:rPr u="heavy" spc="13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 </a:t>
            </a:r>
            <a:r>
              <a:rPr u="heavy" spc="10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finish</a:t>
            </a: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14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pc="75" dirty="0">
                <a:solidFill>
                  <a:prstClr val="black"/>
                </a:solidFill>
                <a:latin typeface="Arial"/>
                <a:cs typeface="Arial"/>
              </a:rPr>
              <a:t>task</a:t>
            </a:r>
            <a:r>
              <a:rPr spc="-1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05" dirty="0">
                <a:solidFill>
                  <a:prstClr val="black"/>
                </a:solidFill>
                <a:latin typeface="Arial"/>
                <a:cs typeface="Arial"/>
              </a:rPr>
              <a:t>network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lnSpc>
                <a:spcPct val="90000"/>
              </a:lnSpc>
              <a:spcBef>
                <a:spcPts val="445"/>
              </a:spcBef>
            </a:pP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It 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contains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pc="45" dirty="0">
                <a:solidFill>
                  <a:prstClr val="black"/>
                </a:solidFill>
                <a:latin typeface="Arial"/>
                <a:cs typeface="Arial"/>
              </a:rPr>
              <a:t>sequence </a:t>
            </a:r>
            <a:r>
              <a:rPr spc="125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pc="65" dirty="0">
                <a:solidFill>
                  <a:prstClr val="black"/>
                </a:solidFill>
                <a:latin typeface="Arial"/>
                <a:cs typeface="Arial"/>
              </a:rPr>
              <a:t>tasks </a:t>
            </a:r>
            <a:r>
              <a:rPr spc="110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u="heavy" spc="11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must </a:t>
            </a:r>
            <a:r>
              <a:rPr u="heavy" spc="6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be </a:t>
            </a:r>
            <a:r>
              <a:rPr u="heavy" spc="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completed</a:t>
            </a:r>
            <a:r>
              <a:rPr u="heavy" spc="-17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u="heavy" spc="1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 </a:t>
            </a:r>
            <a:r>
              <a:rPr spc="1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u="heavy" spc="6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schedule</a:t>
            </a:r>
            <a:r>
              <a:rPr spc="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5" dirty="0">
                <a:solidFill>
                  <a:prstClr val="black"/>
                </a:solidFill>
                <a:latin typeface="Arial"/>
                <a:cs typeface="Arial"/>
              </a:rPr>
              <a:t>if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project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as </a:t>
            </a:r>
            <a:r>
              <a:rPr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whole </a:t>
            </a:r>
            <a:r>
              <a:rPr spc="60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pc="13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pc="60" dirty="0">
                <a:solidFill>
                  <a:prstClr val="black"/>
                </a:solidFill>
                <a:latin typeface="Arial"/>
                <a:cs typeface="Arial"/>
              </a:rPr>
              <a:t>be </a:t>
            </a:r>
            <a:r>
              <a:rPr spc="90" dirty="0">
                <a:solidFill>
                  <a:prstClr val="black"/>
                </a:solidFill>
                <a:latin typeface="Arial"/>
                <a:cs typeface="Arial"/>
              </a:rPr>
              <a:t>completed </a:t>
            </a:r>
            <a:r>
              <a:rPr spc="110" dirty="0">
                <a:solidFill>
                  <a:prstClr val="black"/>
                </a:solidFill>
                <a:latin typeface="Arial"/>
                <a:cs typeface="Arial"/>
              </a:rPr>
              <a:t>on  </a:t>
            </a:r>
            <a:r>
              <a:rPr spc="60" dirty="0">
                <a:solidFill>
                  <a:prstClr val="black"/>
                </a:solidFill>
                <a:latin typeface="Arial"/>
                <a:cs typeface="Arial"/>
              </a:rPr>
              <a:t>schedule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29"/>
              </a:spcBef>
            </a:pP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It </a:t>
            </a:r>
            <a:r>
              <a:rPr spc="55" dirty="0">
                <a:solidFill>
                  <a:prstClr val="black"/>
                </a:solidFill>
                <a:latin typeface="Arial"/>
                <a:cs typeface="Arial"/>
              </a:rPr>
              <a:t>also 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determines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u="heavy" spc="13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minimum </a:t>
            </a:r>
            <a:r>
              <a:rPr u="heavy" spc="10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duration</a:t>
            </a:r>
            <a:r>
              <a:rPr spc="10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project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85530" y="6399529"/>
            <a:ext cx="22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12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0369" y="603250"/>
            <a:ext cx="8046720" cy="1159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87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85530" y="6399529"/>
            <a:ext cx="22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13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2769" y="146050"/>
            <a:ext cx="8047990" cy="1159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7637" y="3492817"/>
            <a:ext cx="847725" cy="490855"/>
            <a:chOff x="147637" y="3492817"/>
            <a:chExt cx="847725" cy="490855"/>
          </a:xfrm>
        </p:grpSpPr>
        <p:sp>
          <p:nvSpPr>
            <p:cNvPr id="5" name="object 5"/>
            <p:cNvSpPr/>
            <p:nvPr/>
          </p:nvSpPr>
          <p:spPr>
            <a:xfrm>
              <a:off x="152400" y="3497579"/>
              <a:ext cx="838200" cy="481330"/>
            </a:xfrm>
            <a:custGeom>
              <a:avLst/>
              <a:gdLst/>
              <a:ahLst/>
              <a:cxnLst/>
              <a:rect l="l" t="t" r="r" b="b"/>
              <a:pathLst>
                <a:path w="838200" h="481329">
                  <a:moveTo>
                    <a:pt x="758190" y="0"/>
                  </a:moveTo>
                  <a:lnTo>
                    <a:pt x="80010" y="0"/>
                  </a:lnTo>
                  <a:lnTo>
                    <a:pt x="50363" y="6786"/>
                  </a:lnTo>
                  <a:lnTo>
                    <a:pt x="24764" y="24765"/>
                  </a:lnTo>
                  <a:lnTo>
                    <a:pt x="6786" y="50363"/>
                  </a:lnTo>
                  <a:lnTo>
                    <a:pt x="0" y="80010"/>
                  </a:lnTo>
                  <a:lnTo>
                    <a:pt x="0" y="401320"/>
                  </a:lnTo>
                  <a:lnTo>
                    <a:pt x="6786" y="430430"/>
                  </a:lnTo>
                  <a:lnTo>
                    <a:pt x="24765" y="456088"/>
                  </a:lnTo>
                  <a:lnTo>
                    <a:pt x="50363" y="474364"/>
                  </a:lnTo>
                  <a:lnTo>
                    <a:pt x="80010" y="481330"/>
                  </a:lnTo>
                  <a:lnTo>
                    <a:pt x="758190" y="481330"/>
                  </a:lnTo>
                  <a:lnTo>
                    <a:pt x="787300" y="474364"/>
                  </a:lnTo>
                  <a:lnTo>
                    <a:pt x="812958" y="456088"/>
                  </a:lnTo>
                  <a:lnTo>
                    <a:pt x="831234" y="430430"/>
                  </a:lnTo>
                  <a:lnTo>
                    <a:pt x="838200" y="401320"/>
                  </a:lnTo>
                  <a:lnTo>
                    <a:pt x="838200" y="80010"/>
                  </a:lnTo>
                  <a:lnTo>
                    <a:pt x="831234" y="50363"/>
                  </a:lnTo>
                  <a:lnTo>
                    <a:pt x="812958" y="24764"/>
                  </a:lnTo>
                  <a:lnTo>
                    <a:pt x="787300" y="6786"/>
                  </a:lnTo>
                  <a:lnTo>
                    <a:pt x="75819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2400" y="3497579"/>
              <a:ext cx="838200" cy="481330"/>
            </a:xfrm>
            <a:custGeom>
              <a:avLst/>
              <a:gdLst/>
              <a:ahLst/>
              <a:cxnLst/>
              <a:rect l="l" t="t" r="r" b="b"/>
              <a:pathLst>
                <a:path w="838200" h="481329">
                  <a:moveTo>
                    <a:pt x="80010" y="0"/>
                  </a:moveTo>
                  <a:lnTo>
                    <a:pt x="50363" y="6786"/>
                  </a:lnTo>
                  <a:lnTo>
                    <a:pt x="24764" y="24765"/>
                  </a:lnTo>
                  <a:lnTo>
                    <a:pt x="6786" y="50363"/>
                  </a:lnTo>
                  <a:lnTo>
                    <a:pt x="0" y="80010"/>
                  </a:lnTo>
                  <a:lnTo>
                    <a:pt x="0" y="401320"/>
                  </a:lnTo>
                  <a:lnTo>
                    <a:pt x="6786" y="430430"/>
                  </a:lnTo>
                  <a:lnTo>
                    <a:pt x="24765" y="456088"/>
                  </a:lnTo>
                  <a:lnTo>
                    <a:pt x="50363" y="474364"/>
                  </a:lnTo>
                  <a:lnTo>
                    <a:pt x="80010" y="481330"/>
                  </a:lnTo>
                  <a:lnTo>
                    <a:pt x="758190" y="481330"/>
                  </a:lnTo>
                  <a:lnTo>
                    <a:pt x="787300" y="474364"/>
                  </a:lnTo>
                  <a:lnTo>
                    <a:pt x="812958" y="456088"/>
                  </a:lnTo>
                  <a:lnTo>
                    <a:pt x="831234" y="430430"/>
                  </a:lnTo>
                  <a:lnTo>
                    <a:pt x="838200" y="401320"/>
                  </a:lnTo>
                  <a:lnTo>
                    <a:pt x="838200" y="80010"/>
                  </a:lnTo>
                  <a:lnTo>
                    <a:pt x="831234" y="50363"/>
                  </a:lnTo>
                  <a:lnTo>
                    <a:pt x="812958" y="24764"/>
                  </a:lnTo>
                  <a:lnTo>
                    <a:pt x="787300" y="6786"/>
                  </a:lnTo>
                  <a:lnTo>
                    <a:pt x="758190" y="0"/>
                  </a:lnTo>
                  <a:lnTo>
                    <a:pt x="8001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3379" y="3572509"/>
            <a:ext cx="39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 marR="5080" indent="-15367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A  3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19237" y="2662237"/>
            <a:ext cx="847725" cy="542925"/>
            <a:chOff x="1519237" y="2662237"/>
            <a:chExt cx="847725" cy="542925"/>
          </a:xfrm>
        </p:grpSpPr>
        <p:sp>
          <p:nvSpPr>
            <p:cNvPr id="9" name="object 9"/>
            <p:cNvSpPr/>
            <p:nvPr/>
          </p:nvSpPr>
          <p:spPr>
            <a:xfrm>
              <a:off x="1524000" y="2667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24000" y="2667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48789" y="2768600"/>
            <a:ext cx="389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 marR="5080" indent="-14986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B  3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38437" y="3576637"/>
            <a:ext cx="847725" cy="542925"/>
            <a:chOff x="2738437" y="3576637"/>
            <a:chExt cx="847725" cy="542925"/>
          </a:xfrm>
        </p:grpSpPr>
        <p:sp>
          <p:nvSpPr>
            <p:cNvPr id="13" name="object 13"/>
            <p:cNvSpPr/>
            <p:nvPr/>
          </p:nvSpPr>
          <p:spPr>
            <a:xfrm>
              <a:off x="27432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7432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70529" y="3683000"/>
            <a:ext cx="12007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10235" algn="l"/>
                <a:tab pos="1187450" algn="l"/>
              </a:tabLst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E	</a:t>
            </a: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58750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8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86237" y="2433637"/>
            <a:ext cx="847725" cy="542925"/>
            <a:chOff x="4186237" y="2433637"/>
            <a:chExt cx="847725" cy="542925"/>
          </a:xfrm>
        </p:grpSpPr>
        <p:sp>
          <p:nvSpPr>
            <p:cNvPr id="17" name="object 17"/>
            <p:cNvSpPr/>
            <p:nvPr/>
          </p:nvSpPr>
          <p:spPr>
            <a:xfrm>
              <a:off x="4191000" y="2438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191000" y="2438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423409" y="2540000"/>
            <a:ext cx="1119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05155" algn="l"/>
                <a:tab pos="1106170" algn="l"/>
              </a:tabLst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F	</a:t>
            </a: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54305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77037" y="2433637"/>
            <a:ext cx="847725" cy="542925"/>
            <a:chOff x="6777037" y="2433637"/>
            <a:chExt cx="847725" cy="542925"/>
          </a:xfrm>
        </p:grpSpPr>
        <p:sp>
          <p:nvSpPr>
            <p:cNvPr id="21" name="object 21"/>
            <p:cNvSpPr/>
            <p:nvPr/>
          </p:nvSpPr>
          <p:spPr>
            <a:xfrm>
              <a:off x="6781800" y="2438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781800" y="2438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02780" y="2540000"/>
            <a:ext cx="39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 marR="5080" indent="-15367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H  5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86789" y="2705100"/>
            <a:ext cx="3204210" cy="1414780"/>
            <a:chOff x="986789" y="2705100"/>
            <a:chExt cx="3204210" cy="1414780"/>
          </a:xfrm>
        </p:grpSpPr>
        <p:sp>
          <p:nvSpPr>
            <p:cNvPr id="25" name="object 25"/>
            <p:cNvSpPr/>
            <p:nvPr/>
          </p:nvSpPr>
          <p:spPr>
            <a:xfrm>
              <a:off x="986790" y="2933699"/>
              <a:ext cx="537210" cy="806450"/>
            </a:xfrm>
            <a:custGeom>
              <a:avLst/>
              <a:gdLst/>
              <a:ahLst/>
              <a:cxnLst/>
              <a:rect l="l" t="t" r="r" b="b"/>
              <a:pathLst>
                <a:path w="537210" h="806450">
                  <a:moveTo>
                    <a:pt x="537210" y="0"/>
                  </a:moveTo>
                  <a:lnTo>
                    <a:pt x="463550" y="41910"/>
                  </a:lnTo>
                  <a:lnTo>
                    <a:pt x="491210" y="60172"/>
                  </a:lnTo>
                  <a:lnTo>
                    <a:pt x="0" y="801370"/>
                  </a:lnTo>
                  <a:lnTo>
                    <a:pt x="7620" y="806450"/>
                  </a:lnTo>
                  <a:lnTo>
                    <a:pt x="499719" y="65798"/>
                  </a:lnTo>
                  <a:lnTo>
                    <a:pt x="527050" y="83820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523999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523999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667000" y="2705099"/>
              <a:ext cx="1524000" cy="1181100"/>
            </a:xfrm>
            <a:custGeom>
              <a:avLst/>
              <a:gdLst/>
              <a:ahLst/>
              <a:cxnLst/>
              <a:rect l="l" t="t" r="r" b="b"/>
              <a:pathLst>
                <a:path w="1524000" h="1181100">
                  <a:moveTo>
                    <a:pt x="76200" y="1143000"/>
                  </a:moveTo>
                  <a:lnTo>
                    <a:pt x="0" y="1104900"/>
                  </a:lnTo>
                  <a:lnTo>
                    <a:pt x="0" y="1181100"/>
                  </a:lnTo>
                  <a:lnTo>
                    <a:pt x="76200" y="1143000"/>
                  </a:lnTo>
                  <a:close/>
                </a:path>
                <a:path w="1524000" h="1181100">
                  <a:moveTo>
                    <a:pt x="1524000" y="0"/>
                  </a:moveTo>
                  <a:lnTo>
                    <a:pt x="1455420" y="49530"/>
                  </a:lnTo>
                  <a:lnTo>
                    <a:pt x="1483575" y="64693"/>
                  </a:lnTo>
                  <a:lnTo>
                    <a:pt x="910590" y="1140460"/>
                  </a:lnTo>
                  <a:lnTo>
                    <a:pt x="918210" y="1145540"/>
                  </a:lnTo>
                  <a:lnTo>
                    <a:pt x="1492567" y="69545"/>
                  </a:lnTo>
                  <a:lnTo>
                    <a:pt x="1521460" y="8509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487670" y="2433727"/>
            <a:ext cx="918210" cy="542925"/>
            <a:chOff x="5487670" y="2433727"/>
            <a:chExt cx="918210" cy="542925"/>
          </a:xfrm>
        </p:grpSpPr>
        <p:sp>
          <p:nvSpPr>
            <p:cNvPr id="30" name="object 30"/>
            <p:cNvSpPr/>
            <p:nvPr/>
          </p:nvSpPr>
          <p:spPr>
            <a:xfrm>
              <a:off x="5487670" y="2666999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562600" y="2438399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562600" y="2438399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748789" y="3683000"/>
            <a:ext cx="9747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12775" algn="l"/>
                <a:tab pos="961390" algn="l"/>
              </a:tabLst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C	</a:t>
            </a: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2560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7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19237" y="4414837"/>
            <a:ext cx="847725" cy="542925"/>
            <a:chOff x="1519237" y="4414837"/>
            <a:chExt cx="847725" cy="542925"/>
          </a:xfrm>
        </p:grpSpPr>
        <p:sp>
          <p:nvSpPr>
            <p:cNvPr id="35" name="object 35"/>
            <p:cNvSpPr/>
            <p:nvPr/>
          </p:nvSpPr>
          <p:spPr>
            <a:xfrm>
              <a:off x="1524000" y="44196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524000" y="44196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744979" y="4521200"/>
            <a:ext cx="39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735" marR="5080" indent="-15367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D  5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186237" y="3576637"/>
            <a:ext cx="847725" cy="542925"/>
            <a:chOff x="4186237" y="3576637"/>
            <a:chExt cx="847725" cy="542925"/>
          </a:xfrm>
        </p:grpSpPr>
        <p:sp>
          <p:nvSpPr>
            <p:cNvPr id="39" name="object 39"/>
            <p:cNvSpPr/>
            <p:nvPr/>
          </p:nvSpPr>
          <p:spPr>
            <a:xfrm>
              <a:off x="41910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41910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436109" y="3683000"/>
            <a:ext cx="347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I  4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016500" y="3683000"/>
            <a:ext cx="5264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13080" algn="l"/>
              </a:tabLst>
            </a:pP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777037" y="3957637"/>
            <a:ext cx="847725" cy="542925"/>
            <a:chOff x="6777037" y="3957637"/>
            <a:chExt cx="847725" cy="542925"/>
          </a:xfrm>
        </p:grpSpPr>
        <p:sp>
          <p:nvSpPr>
            <p:cNvPr id="44" name="object 44"/>
            <p:cNvSpPr/>
            <p:nvPr/>
          </p:nvSpPr>
          <p:spPr>
            <a:xfrm>
              <a:off x="6781800" y="3962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781800" y="3962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992619" y="4064000"/>
            <a:ext cx="4165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marR="5080" indent="-16383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M  0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487670" y="3195637"/>
            <a:ext cx="3280410" cy="690880"/>
            <a:chOff x="5487670" y="3195637"/>
            <a:chExt cx="3280410" cy="690880"/>
          </a:xfrm>
        </p:grpSpPr>
        <p:sp>
          <p:nvSpPr>
            <p:cNvPr id="48" name="object 48"/>
            <p:cNvSpPr/>
            <p:nvPr/>
          </p:nvSpPr>
          <p:spPr>
            <a:xfrm>
              <a:off x="7924800" y="3200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924800" y="3200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487670" y="38100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986789" y="3200400"/>
            <a:ext cx="4047490" cy="1910080"/>
            <a:chOff x="986789" y="3200400"/>
            <a:chExt cx="4047490" cy="1910080"/>
          </a:xfrm>
        </p:grpSpPr>
        <p:sp>
          <p:nvSpPr>
            <p:cNvPr id="52" name="object 52"/>
            <p:cNvSpPr/>
            <p:nvPr/>
          </p:nvSpPr>
          <p:spPr>
            <a:xfrm>
              <a:off x="986790" y="3200399"/>
              <a:ext cx="3204210" cy="1489710"/>
            </a:xfrm>
            <a:custGeom>
              <a:avLst/>
              <a:gdLst/>
              <a:ahLst/>
              <a:cxnLst/>
              <a:rect l="l" t="t" r="r" b="b"/>
              <a:pathLst>
                <a:path w="3204210" h="1489710">
                  <a:moveTo>
                    <a:pt x="537210" y="1485900"/>
                  </a:moveTo>
                  <a:lnTo>
                    <a:pt x="533400" y="1400810"/>
                  </a:lnTo>
                  <a:lnTo>
                    <a:pt x="504444" y="1416964"/>
                  </a:lnTo>
                  <a:lnTo>
                    <a:pt x="7620" y="535940"/>
                  </a:lnTo>
                  <a:lnTo>
                    <a:pt x="0" y="539750"/>
                  </a:lnTo>
                  <a:lnTo>
                    <a:pt x="495515" y="1421942"/>
                  </a:lnTo>
                  <a:lnTo>
                    <a:pt x="467360" y="1437640"/>
                  </a:lnTo>
                  <a:lnTo>
                    <a:pt x="537210" y="1485900"/>
                  </a:lnTo>
                  <a:close/>
                </a:path>
                <a:path w="3204210" h="1489710">
                  <a:moveTo>
                    <a:pt x="994410" y="304800"/>
                  </a:moveTo>
                  <a:lnTo>
                    <a:pt x="961390" y="304800"/>
                  </a:lnTo>
                  <a:lnTo>
                    <a:pt x="961390" y="0"/>
                  </a:lnTo>
                  <a:lnTo>
                    <a:pt x="951230" y="0"/>
                  </a:lnTo>
                  <a:lnTo>
                    <a:pt x="951230" y="304800"/>
                  </a:lnTo>
                  <a:lnTo>
                    <a:pt x="918210" y="304800"/>
                  </a:lnTo>
                  <a:lnTo>
                    <a:pt x="956310" y="381000"/>
                  </a:lnTo>
                  <a:lnTo>
                    <a:pt x="994410" y="304800"/>
                  </a:lnTo>
                  <a:close/>
                </a:path>
                <a:path w="3204210" h="1489710">
                  <a:moveTo>
                    <a:pt x="2175510" y="914400"/>
                  </a:moveTo>
                  <a:lnTo>
                    <a:pt x="2091690" y="927100"/>
                  </a:lnTo>
                  <a:lnTo>
                    <a:pt x="2111413" y="954735"/>
                  </a:lnTo>
                  <a:lnTo>
                    <a:pt x="1372870" y="1482090"/>
                  </a:lnTo>
                  <a:lnTo>
                    <a:pt x="1377950" y="1489710"/>
                  </a:lnTo>
                  <a:lnTo>
                    <a:pt x="2116734" y="962190"/>
                  </a:lnTo>
                  <a:lnTo>
                    <a:pt x="2136140" y="989330"/>
                  </a:lnTo>
                  <a:lnTo>
                    <a:pt x="2175510" y="914400"/>
                  </a:lnTo>
                  <a:close/>
                </a:path>
                <a:path w="3204210" h="1489710">
                  <a:moveTo>
                    <a:pt x="3204210" y="647700"/>
                  </a:moveTo>
                  <a:lnTo>
                    <a:pt x="3129280" y="609600"/>
                  </a:lnTo>
                  <a:lnTo>
                    <a:pt x="3129280" y="685800"/>
                  </a:lnTo>
                  <a:lnTo>
                    <a:pt x="3204210" y="647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191000" y="4572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191000" y="4572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145780" y="3302000"/>
            <a:ext cx="39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 marR="5080" indent="-15367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N  2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705600" y="2666999"/>
            <a:ext cx="1226820" cy="1563370"/>
          </a:xfrm>
          <a:custGeom>
            <a:avLst/>
            <a:gdLst/>
            <a:ahLst/>
            <a:cxnLst/>
            <a:rect l="l" t="t" r="r" b="b"/>
            <a:pathLst>
              <a:path w="1226820" h="1563370">
                <a:moveTo>
                  <a:pt x="76200" y="38100"/>
                </a:moveTo>
                <a:lnTo>
                  <a:pt x="0" y="0"/>
                </a:lnTo>
                <a:lnTo>
                  <a:pt x="0" y="76200"/>
                </a:lnTo>
                <a:lnTo>
                  <a:pt x="76200" y="38100"/>
                </a:lnTo>
                <a:close/>
              </a:path>
              <a:path w="1226820" h="1563370">
                <a:moveTo>
                  <a:pt x="1226820" y="883932"/>
                </a:moveTo>
                <a:lnTo>
                  <a:pt x="1219200" y="800100"/>
                </a:lnTo>
                <a:lnTo>
                  <a:pt x="1155700" y="855980"/>
                </a:lnTo>
                <a:lnTo>
                  <a:pt x="1187081" y="868324"/>
                </a:lnTo>
                <a:lnTo>
                  <a:pt x="910590" y="1559560"/>
                </a:lnTo>
                <a:lnTo>
                  <a:pt x="918210" y="1563370"/>
                </a:lnTo>
                <a:lnTo>
                  <a:pt x="1196060" y="871855"/>
                </a:lnTo>
                <a:lnTo>
                  <a:pt x="1226820" y="883932"/>
                </a:lnTo>
                <a:close/>
              </a:path>
              <a:path w="1226820" h="1563370">
                <a:moveTo>
                  <a:pt x="1226820" y="716280"/>
                </a:moveTo>
                <a:lnTo>
                  <a:pt x="1196060" y="728370"/>
                </a:lnTo>
                <a:lnTo>
                  <a:pt x="918210" y="36830"/>
                </a:lnTo>
                <a:lnTo>
                  <a:pt x="910590" y="39370"/>
                </a:lnTo>
                <a:lnTo>
                  <a:pt x="1187094" y="731888"/>
                </a:lnTo>
                <a:lnTo>
                  <a:pt x="1155700" y="744220"/>
                </a:lnTo>
                <a:lnTo>
                  <a:pt x="1219200" y="800100"/>
                </a:lnTo>
                <a:lnTo>
                  <a:pt x="1226820" y="716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83579" y="2540000"/>
            <a:ext cx="978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16585" algn="l"/>
                <a:tab pos="965200" algn="l"/>
              </a:tabLst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G	</a:t>
            </a: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6370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557837" y="3576637"/>
            <a:ext cx="847725" cy="542925"/>
            <a:chOff x="5557837" y="3576637"/>
            <a:chExt cx="847725" cy="542925"/>
          </a:xfrm>
        </p:grpSpPr>
        <p:sp>
          <p:nvSpPr>
            <p:cNvPr id="59" name="object 59"/>
            <p:cNvSpPr/>
            <p:nvPr/>
          </p:nvSpPr>
          <p:spPr>
            <a:xfrm>
              <a:off x="55626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55626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805170" y="3683000"/>
            <a:ext cx="353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 marR="5080" indent="-13208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J  5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411979" y="4673600"/>
            <a:ext cx="11309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16585" algn="l"/>
                <a:tab pos="1117600" algn="l"/>
              </a:tabLst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K	</a:t>
            </a: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6370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487670" y="4567237"/>
            <a:ext cx="918210" cy="542925"/>
            <a:chOff x="5487670" y="4567237"/>
            <a:chExt cx="918210" cy="542925"/>
          </a:xfrm>
        </p:grpSpPr>
        <p:sp>
          <p:nvSpPr>
            <p:cNvPr id="64" name="object 64"/>
            <p:cNvSpPr/>
            <p:nvPr/>
          </p:nvSpPr>
          <p:spPr>
            <a:xfrm>
              <a:off x="5487670" y="48006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5562600" y="4572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5562600" y="4572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789929" y="4673600"/>
            <a:ext cx="3829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L  </a:t>
            </a:r>
            <a:r>
              <a:rPr sz="1000" spc="5" dirty="0">
                <a:solidFill>
                  <a:prstClr val="black"/>
                </a:solidFill>
                <a:latin typeface="Times New Roman"/>
                <a:cs typeface="Times New Roman"/>
              </a:rPr>
              <a:t>10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577590" y="3845559"/>
            <a:ext cx="613410" cy="993140"/>
          </a:xfrm>
          <a:custGeom>
            <a:avLst/>
            <a:gdLst/>
            <a:ahLst/>
            <a:cxnLst/>
            <a:rect l="l" t="t" r="r" b="b"/>
            <a:pathLst>
              <a:path w="613410" h="993139">
                <a:moveTo>
                  <a:pt x="613410" y="993140"/>
                </a:moveTo>
                <a:lnTo>
                  <a:pt x="605790" y="909320"/>
                </a:lnTo>
                <a:lnTo>
                  <a:pt x="577507" y="926858"/>
                </a:lnTo>
                <a:lnTo>
                  <a:pt x="7620" y="0"/>
                </a:lnTo>
                <a:lnTo>
                  <a:pt x="0" y="5080"/>
                </a:lnTo>
                <a:lnTo>
                  <a:pt x="570280" y="931341"/>
                </a:lnTo>
                <a:lnTo>
                  <a:pt x="542290" y="948690"/>
                </a:lnTo>
                <a:lnTo>
                  <a:pt x="613410" y="993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396990" y="3844289"/>
            <a:ext cx="384810" cy="996950"/>
          </a:xfrm>
          <a:custGeom>
            <a:avLst/>
            <a:gdLst/>
            <a:ahLst/>
            <a:cxnLst/>
            <a:rect l="l" t="t" r="r" b="b"/>
            <a:pathLst>
              <a:path w="384809" h="996950">
                <a:moveTo>
                  <a:pt x="384810" y="384810"/>
                </a:moveTo>
                <a:lnTo>
                  <a:pt x="358140" y="304800"/>
                </a:lnTo>
                <a:lnTo>
                  <a:pt x="334657" y="328282"/>
                </a:lnTo>
                <a:lnTo>
                  <a:pt x="7620" y="0"/>
                </a:lnTo>
                <a:lnTo>
                  <a:pt x="0" y="7620"/>
                </a:lnTo>
                <a:lnTo>
                  <a:pt x="328269" y="334670"/>
                </a:lnTo>
                <a:lnTo>
                  <a:pt x="304800" y="358140"/>
                </a:lnTo>
                <a:lnTo>
                  <a:pt x="384810" y="384810"/>
                </a:lnTo>
                <a:close/>
              </a:path>
              <a:path w="384809" h="996950">
                <a:moveTo>
                  <a:pt x="384810" y="384810"/>
                </a:moveTo>
                <a:lnTo>
                  <a:pt x="312420" y="427990"/>
                </a:lnTo>
                <a:lnTo>
                  <a:pt x="341147" y="446024"/>
                </a:lnTo>
                <a:lnTo>
                  <a:pt x="0" y="991870"/>
                </a:lnTo>
                <a:lnTo>
                  <a:pt x="7620" y="996950"/>
                </a:lnTo>
                <a:lnTo>
                  <a:pt x="348907" y="450888"/>
                </a:lnTo>
                <a:lnTo>
                  <a:pt x="377190" y="468630"/>
                </a:lnTo>
                <a:lnTo>
                  <a:pt x="384810" y="3848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266189" y="5803900"/>
            <a:ext cx="6186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Where is the critical path and what tasks are on</a:t>
            </a:r>
            <a:r>
              <a:rPr sz="2400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it?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385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63890" y="6276543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164" marR="5080" indent="-1815464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</a:rPr>
              <a:t>Observations on</a:t>
            </a:r>
            <a:r>
              <a:rPr spc="-8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Estimation  </a:t>
            </a:r>
            <a:r>
              <a:rPr dirty="0">
                <a:solidFill>
                  <a:srgbClr val="FF0000"/>
                </a:solidFill>
              </a:rPr>
              <a:t>(continued)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140" y="1397254"/>
            <a:ext cx="7988934" cy="41967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Times New Roman"/>
                <a:cs typeface="Times New Roman"/>
              </a:rPr>
              <a:t>When </a:t>
            </a:r>
            <a:r>
              <a:rPr sz="2400" dirty="0">
                <a:latin typeface="Times New Roman"/>
                <a:cs typeface="Times New Roman"/>
              </a:rPr>
              <a:t>software </a:t>
            </a:r>
            <a:r>
              <a:rPr sz="2400" spc="-5" dirty="0">
                <a:latin typeface="Times New Roman"/>
                <a:cs typeface="Times New Roman"/>
              </a:rPr>
              <a:t>metrics </a:t>
            </a:r>
            <a:r>
              <a:rPr sz="2400" dirty="0">
                <a:latin typeface="Times New Roman"/>
                <a:cs typeface="Times New Roman"/>
              </a:rPr>
              <a:t>are available from past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projects</a:t>
            </a: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Estimates </a:t>
            </a:r>
            <a:r>
              <a:rPr sz="2400" dirty="0">
                <a:latin typeface="Times New Roman"/>
                <a:cs typeface="Times New Roman"/>
              </a:rPr>
              <a:t>can be </a:t>
            </a:r>
            <a:r>
              <a:rPr sz="2400" spc="-10" dirty="0">
                <a:latin typeface="Times New Roman"/>
                <a:cs typeface="Times New Roman"/>
              </a:rPr>
              <a:t>made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greater</a:t>
            </a:r>
            <a:r>
              <a:rPr sz="2400" u="heavy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assurance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Schedules can be established to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avoid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past</a:t>
            </a:r>
            <a:r>
              <a:rPr sz="2400" u="heavy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difficulties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dirty="0">
                <a:latin typeface="Times New Roman"/>
                <a:cs typeface="Times New Roman"/>
              </a:rPr>
              <a:t>Overall risk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reduced</a:t>
            </a: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Estimation </a:t>
            </a:r>
            <a:r>
              <a:rPr sz="2400" dirty="0">
                <a:latin typeface="Times New Roman"/>
                <a:cs typeface="Times New Roman"/>
              </a:rPr>
              <a:t>risk </a:t>
            </a:r>
            <a:r>
              <a:rPr sz="2400" spc="-5" dirty="0">
                <a:latin typeface="Times New Roman"/>
                <a:cs typeface="Times New Roman"/>
              </a:rPr>
              <a:t>is measured </a:t>
            </a:r>
            <a:r>
              <a:rPr sz="2400" dirty="0">
                <a:latin typeface="Times New Roman"/>
                <a:cs typeface="Times New Roman"/>
              </a:rPr>
              <a:t>by the degree of uncertainty in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 quantitative </a:t>
            </a:r>
            <a:r>
              <a:rPr sz="2400" spc="-5" dirty="0">
                <a:latin typeface="Times New Roman"/>
                <a:cs typeface="Times New Roman"/>
              </a:rPr>
              <a:t>estimates for </a:t>
            </a:r>
            <a:r>
              <a:rPr sz="2400" dirty="0">
                <a:latin typeface="Times New Roman"/>
                <a:cs typeface="Times New Roman"/>
              </a:rPr>
              <a:t>cost, schedule, and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</a:t>
            </a:r>
          </a:p>
          <a:p>
            <a:pPr marL="355600" marR="102235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Nevertheless, a project </a:t>
            </a:r>
            <a:r>
              <a:rPr sz="2400" spc="-5" dirty="0">
                <a:latin typeface="Times New Roman"/>
                <a:cs typeface="Times New Roman"/>
              </a:rPr>
              <a:t>manager should </a:t>
            </a:r>
            <a:r>
              <a:rPr sz="2400" dirty="0">
                <a:latin typeface="Times New Roman"/>
                <a:cs typeface="Times New Roman"/>
              </a:rPr>
              <a:t>not </a:t>
            </a:r>
            <a:r>
              <a:rPr sz="2400" spc="-5" dirty="0">
                <a:latin typeface="Times New Roman"/>
                <a:cs typeface="Times New Roman"/>
              </a:rPr>
              <a:t>become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obsessive  about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estimation</a:t>
            </a:r>
            <a:endParaRPr sz="2400" dirty="0">
              <a:latin typeface="Times New Roman"/>
              <a:cs typeface="Times New Roman"/>
            </a:endParaRPr>
          </a:p>
          <a:p>
            <a:pPr marL="756285" marR="494665" lvl="1" indent="-287020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  <a:tab pos="756920" algn="l"/>
              </a:tabLst>
            </a:pPr>
            <a:r>
              <a:rPr sz="2400" spc="-5" dirty="0">
                <a:latin typeface="Times New Roman"/>
                <a:cs typeface="Times New Roman"/>
              </a:rPr>
              <a:t>Plans </a:t>
            </a:r>
            <a:r>
              <a:rPr sz="2400" dirty="0">
                <a:latin typeface="Times New Roman"/>
                <a:cs typeface="Times New Roman"/>
              </a:rPr>
              <a:t>should be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iterative</a:t>
            </a:r>
            <a:r>
              <a:rPr sz="2400" dirty="0">
                <a:latin typeface="Times New Roman"/>
                <a:cs typeface="Times New Roman"/>
              </a:rPr>
              <a:t> and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allow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adjustments</a:t>
            </a:r>
            <a:r>
              <a:rPr sz="2400" spc="-5" dirty="0">
                <a:latin typeface="Times New Roman"/>
                <a:cs typeface="Times New Roman"/>
              </a:rPr>
              <a:t> as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  </a:t>
            </a:r>
            <a:r>
              <a:rPr sz="2400" dirty="0">
                <a:latin typeface="Times New Roman"/>
                <a:cs typeface="Times New Roman"/>
              </a:rPr>
              <a:t>passes and </a:t>
            </a:r>
            <a:r>
              <a:rPr sz="2400" spc="-5" dirty="0">
                <a:latin typeface="Times New Roman"/>
                <a:cs typeface="Times New Roman"/>
              </a:rPr>
              <a:t>more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made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certain</a:t>
            </a:r>
          </a:p>
        </p:txBody>
      </p:sp>
      <p:sp>
        <p:nvSpPr>
          <p:cNvPr id="5" name="object 5"/>
          <p:cNvSpPr/>
          <p:nvPr/>
        </p:nvSpPr>
        <p:spPr>
          <a:xfrm>
            <a:off x="381000" y="5638800"/>
            <a:ext cx="184150" cy="370205"/>
          </a:xfrm>
          <a:custGeom>
            <a:avLst/>
            <a:gdLst/>
            <a:ahLst/>
            <a:cxnLst/>
            <a:rect l="l" t="t" r="r" b="b"/>
            <a:pathLst>
              <a:path w="184150" h="370204">
                <a:moveTo>
                  <a:pt x="0" y="369887"/>
                </a:moveTo>
                <a:lnTo>
                  <a:pt x="184150" y="369887"/>
                </a:lnTo>
                <a:lnTo>
                  <a:pt x="184150" y="0"/>
                </a:lnTo>
                <a:lnTo>
                  <a:pt x="0" y="0"/>
                </a:lnTo>
                <a:lnTo>
                  <a:pt x="0" y="36988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85530" y="6399529"/>
            <a:ext cx="22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14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2769" y="0"/>
            <a:ext cx="8047990" cy="144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7637" y="3492817"/>
            <a:ext cx="847725" cy="490855"/>
            <a:chOff x="147637" y="3492817"/>
            <a:chExt cx="847725" cy="490855"/>
          </a:xfrm>
        </p:grpSpPr>
        <p:sp>
          <p:nvSpPr>
            <p:cNvPr id="5" name="object 5"/>
            <p:cNvSpPr/>
            <p:nvPr/>
          </p:nvSpPr>
          <p:spPr>
            <a:xfrm>
              <a:off x="152400" y="3497579"/>
              <a:ext cx="838200" cy="481330"/>
            </a:xfrm>
            <a:custGeom>
              <a:avLst/>
              <a:gdLst/>
              <a:ahLst/>
              <a:cxnLst/>
              <a:rect l="l" t="t" r="r" b="b"/>
              <a:pathLst>
                <a:path w="838200" h="481329">
                  <a:moveTo>
                    <a:pt x="758190" y="0"/>
                  </a:moveTo>
                  <a:lnTo>
                    <a:pt x="80010" y="0"/>
                  </a:lnTo>
                  <a:lnTo>
                    <a:pt x="50363" y="6786"/>
                  </a:lnTo>
                  <a:lnTo>
                    <a:pt x="24764" y="24765"/>
                  </a:lnTo>
                  <a:lnTo>
                    <a:pt x="6786" y="50363"/>
                  </a:lnTo>
                  <a:lnTo>
                    <a:pt x="0" y="80010"/>
                  </a:lnTo>
                  <a:lnTo>
                    <a:pt x="0" y="401320"/>
                  </a:lnTo>
                  <a:lnTo>
                    <a:pt x="6786" y="430430"/>
                  </a:lnTo>
                  <a:lnTo>
                    <a:pt x="24765" y="456088"/>
                  </a:lnTo>
                  <a:lnTo>
                    <a:pt x="50363" y="474364"/>
                  </a:lnTo>
                  <a:lnTo>
                    <a:pt x="80010" y="481330"/>
                  </a:lnTo>
                  <a:lnTo>
                    <a:pt x="758190" y="481330"/>
                  </a:lnTo>
                  <a:lnTo>
                    <a:pt x="787300" y="474364"/>
                  </a:lnTo>
                  <a:lnTo>
                    <a:pt x="812958" y="456088"/>
                  </a:lnTo>
                  <a:lnTo>
                    <a:pt x="831234" y="430430"/>
                  </a:lnTo>
                  <a:lnTo>
                    <a:pt x="838200" y="401320"/>
                  </a:lnTo>
                  <a:lnTo>
                    <a:pt x="838200" y="80010"/>
                  </a:lnTo>
                  <a:lnTo>
                    <a:pt x="831234" y="50363"/>
                  </a:lnTo>
                  <a:lnTo>
                    <a:pt x="812958" y="24764"/>
                  </a:lnTo>
                  <a:lnTo>
                    <a:pt x="787300" y="6786"/>
                  </a:lnTo>
                  <a:lnTo>
                    <a:pt x="75819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2400" y="3497579"/>
              <a:ext cx="838200" cy="481330"/>
            </a:xfrm>
            <a:custGeom>
              <a:avLst/>
              <a:gdLst/>
              <a:ahLst/>
              <a:cxnLst/>
              <a:rect l="l" t="t" r="r" b="b"/>
              <a:pathLst>
                <a:path w="838200" h="481329">
                  <a:moveTo>
                    <a:pt x="80010" y="0"/>
                  </a:moveTo>
                  <a:lnTo>
                    <a:pt x="50363" y="6786"/>
                  </a:lnTo>
                  <a:lnTo>
                    <a:pt x="24764" y="24765"/>
                  </a:lnTo>
                  <a:lnTo>
                    <a:pt x="6786" y="50363"/>
                  </a:lnTo>
                  <a:lnTo>
                    <a:pt x="0" y="80010"/>
                  </a:lnTo>
                  <a:lnTo>
                    <a:pt x="0" y="401320"/>
                  </a:lnTo>
                  <a:lnTo>
                    <a:pt x="6786" y="430430"/>
                  </a:lnTo>
                  <a:lnTo>
                    <a:pt x="24765" y="456088"/>
                  </a:lnTo>
                  <a:lnTo>
                    <a:pt x="50363" y="474364"/>
                  </a:lnTo>
                  <a:lnTo>
                    <a:pt x="80010" y="481330"/>
                  </a:lnTo>
                  <a:lnTo>
                    <a:pt x="758190" y="481330"/>
                  </a:lnTo>
                  <a:lnTo>
                    <a:pt x="787300" y="474364"/>
                  </a:lnTo>
                  <a:lnTo>
                    <a:pt x="812958" y="456088"/>
                  </a:lnTo>
                  <a:lnTo>
                    <a:pt x="831234" y="430430"/>
                  </a:lnTo>
                  <a:lnTo>
                    <a:pt x="838200" y="401320"/>
                  </a:lnTo>
                  <a:lnTo>
                    <a:pt x="838200" y="80010"/>
                  </a:lnTo>
                  <a:lnTo>
                    <a:pt x="831234" y="50363"/>
                  </a:lnTo>
                  <a:lnTo>
                    <a:pt x="812958" y="24764"/>
                  </a:lnTo>
                  <a:lnTo>
                    <a:pt x="787300" y="6786"/>
                  </a:lnTo>
                  <a:lnTo>
                    <a:pt x="758190" y="0"/>
                  </a:lnTo>
                  <a:lnTo>
                    <a:pt x="8001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3379" y="3572509"/>
            <a:ext cx="39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 marR="5080" indent="-15367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A  3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19237" y="2662237"/>
            <a:ext cx="847725" cy="542925"/>
            <a:chOff x="1519237" y="2662237"/>
            <a:chExt cx="847725" cy="542925"/>
          </a:xfrm>
        </p:grpSpPr>
        <p:sp>
          <p:nvSpPr>
            <p:cNvPr id="9" name="object 9"/>
            <p:cNvSpPr/>
            <p:nvPr/>
          </p:nvSpPr>
          <p:spPr>
            <a:xfrm>
              <a:off x="1524000" y="2667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24000" y="2667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48789" y="2768600"/>
            <a:ext cx="389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 marR="5080" indent="-14986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B  3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38437" y="3576637"/>
            <a:ext cx="847725" cy="542925"/>
            <a:chOff x="2738437" y="3576637"/>
            <a:chExt cx="847725" cy="542925"/>
          </a:xfrm>
        </p:grpSpPr>
        <p:sp>
          <p:nvSpPr>
            <p:cNvPr id="13" name="object 13"/>
            <p:cNvSpPr/>
            <p:nvPr/>
          </p:nvSpPr>
          <p:spPr>
            <a:xfrm>
              <a:off x="27432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7432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70529" y="3683000"/>
            <a:ext cx="12007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10235" algn="l"/>
                <a:tab pos="1187450" algn="l"/>
              </a:tabLst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E	</a:t>
            </a: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58750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8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86237" y="2433637"/>
            <a:ext cx="847725" cy="542925"/>
            <a:chOff x="4186237" y="2433637"/>
            <a:chExt cx="847725" cy="542925"/>
          </a:xfrm>
        </p:grpSpPr>
        <p:sp>
          <p:nvSpPr>
            <p:cNvPr id="17" name="object 17"/>
            <p:cNvSpPr/>
            <p:nvPr/>
          </p:nvSpPr>
          <p:spPr>
            <a:xfrm>
              <a:off x="4191000" y="2438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191000" y="2438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423409" y="2540000"/>
            <a:ext cx="1119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05155" algn="l"/>
                <a:tab pos="1106170" algn="l"/>
              </a:tabLst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F	</a:t>
            </a: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54305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77037" y="2433637"/>
            <a:ext cx="847725" cy="542925"/>
            <a:chOff x="6777037" y="2433637"/>
            <a:chExt cx="847725" cy="542925"/>
          </a:xfrm>
        </p:grpSpPr>
        <p:sp>
          <p:nvSpPr>
            <p:cNvPr id="21" name="object 21"/>
            <p:cNvSpPr/>
            <p:nvPr/>
          </p:nvSpPr>
          <p:spPr>
            <a:xfrm>
              <a:off x="6781800" y="2438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781800" y="2438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002780" y="2540000"/>
            <a:ext cx="39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 marR="5080" indent="-15367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H  5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66469" y="2705100"/>
            <a:ext cx="3224530" cy="1414780"/>
            <a:chOff x="966469" y="2705100"/>
            <a:chExt cx="3224530" cy="1414780"/>
          </a:xfrm>
        </p:grpSpPr>
        <p:sp>
          <p:nvSpPr>
            <p:cNvPr id="25" name="object 25"/>
            <p:cNvSpPr/>
            <p:nvPr/>
          </p:nvSpPr>
          <p:spPr>
            <a:xfrm>
              <a:off x="966470" y="2705099"/>
              <a:ext cx="3224530" cy="1229360"/>
            </a:xfrm>
            <a:custGeom>
              <a:avLst/>
              <a:gdLst/>
              <a:ahLst/>
              <a:cxnLst/>
              <a:rect l="l" t="t" r="r" b="b"/>
              <a:pathLst>
                <a:path w="3224529" h="1229360">
                  <a:moveTo>
                    <a:pt x="557530" y="228600"/>
                  </a:moveTo>
                  <a:lnTo>
                    <a:pt x="391160" y="323850"/>
                  </a:lnTo>
                  <a:lnTo>
                    <a:pt x="438632" y="355650"/>
                  </a:lnTo>
                  <a:lnTo>
                    <a:pt x="0" y="1017270"/>
                  </a:lnTo>
                  <a:lnTo>
                    <a:pt x="48260" y="1049020"/>
                  </a:lnTo>
                  <a:lnTo>
                    <a:pt x="486638" y="387794"/>
                  </a:lnTo>
                  <a:lnTo>
                    <a:pt x="533400" y="419100"/>
                  </a:lnTo>
                  <a:lnTo>
                    <a:pt x="557530" y="228600"/>
                  </a:lnTo>
                  <a:close/>
                </a:path>
                <a:path w="3224529" h="1229360">
                  <a:moveTo>
                    <a:pt x="1776730" y="1143000"/>
                  </a:moveTo>
                  <a:lnTo>
                    <a:pt x="1605280" y="1056640"/>
                  </a:lnTo>
                  <a:lnTo>
                    <a:pt x="1605280" y="1115060"/>
                  </a:lnTo>
                  <a:lnTo>
                    <a:pt x="1395730" y="1115060"/>
                  </a:lnTo>
                  <a:lnTo>
                    <a:pt x="1395730" y="1172210"/>
                  </a:lnTo>
                  <a:lnTo>
                    <a:pt x="1605280" y="1172210"/>
                  </a:lnTo>
                  <a:lnTo>
                    <a:pt x="1605280" y="1229360"/>
                  </a:lnTo>
                  <a:lnTo>
                    <a:pt x="1776730" y="1143000"/>
                  </a:lnTo>
                  <a:close/>
                </a:path>
                <a:path w="3224529" h="1229360">
                  <a:moveTo>
                    <a:pt x="3224530" y="0"/>
                  </a:moveTo>
                  <a:lnTo>
                    <a:pt x="3155950" y="49530"/>
                  </a:lnTo>
                  <a:lnTo>
                    <a:pt x="3184106" y="64693"/>
                  </a:lnTo>
                  <a:lnTo>
                    <a:pt x="2611120" y="1140460"/>
                  </a:lnTo>
                  <a:lnTo>
                    <a:pt x="2618740" y="1145540"/>
                  </a:lnTo>
                  <a:lnTo>
                    <a:pt x="3193097" y="69545"/>
                  </a:lnTo>
                  <a:lnTo>
                    <a:pt x="3221990" y="85090"/>
                  </a:lnTo>
                  <a:lnTo>
                    <a:pt x="3224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5240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5240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487670" y="2433727"/>
            <a:ext cx="918210" cy="542925"/>
            <a:chOff x="5487670" y="2433727"/>
            <a:chExt cx="918210" cy="542925"/>
          </a:xfrm>
        </p:grpSpPr>
        <p:sp>
          <p:nvSpPr>
            <p:cNvPr id="29" name="object 29"/>
            <p:cNvSpPr/>
            <p:nvPr/>
          </p:nvSpPr>
          <p:spPr>
            <a:xfrm>
              <a:off x="5487670" y="2666999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562600" y="2438399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562600" y="2438399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748789" y="3683000"/>
            <a:ext cx="389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 marR="5080" indent="-14986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C  7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519237" y="4414837"/>
            <a:ext cx="847725" cy="542925"/>
            <a:chOff x="1519237" y="4414837"/>
            <a:chExt cx="847725" cy="542925"/>
          </a:xfrm>
        </p:grpSpPr>
        <p:sp>
          <p:nvSpPr>
            <p:cNvPr id="34" name="object 34"/>
            <p:cNvSpPr/>
            <p:nvPr/>
          </p:nvSpPr>
          <p:spPr>
            <a:xfrm>
              <a:off x="1524000" y="44196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524000" y="44196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5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744979" y="4521200"/>
            <a:ext cx="39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735" marR="5080" indent="-15367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D  5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186237" y="3576637"/>
            <a:ext cx="847725" cy="542925"/>
            <a:chOff x="4186237" y="3576637"/>
            <a:chExt cx="847725" cy="542925"/>
          </a:xfrm>
        </p:grpSpPr>
        <p:sp>
          <p:nvSpPr>
            <p:cNvPr id="38" name="object 38"/>
            <p:cNvSpPr/>
            <p:nvPr/>
          </p:nvSpPr>
          <p:spPr>
            <a:xfrm>
              <a:off x="41910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1910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436109" y="3683000"/>
            <a:ext cx="3473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I  4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16500" y="3683000"/>
            <a:ext cx="5264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13080" algn="l"/>
              </a:tabLst>
            </a:pP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777037" y="3957637"/>
            <a:ext cx="847725" cy="542925"/>
            <a:chOff x="6777037" y="3957637"/>
            <a:chExt cx="847725" cy="542925"/>
          </a:xfrm>
        </p:grpSpPr>
        <p:sp>
          <p:nvSpPr>
            <p:cNvPr id="43" name="object 43"/>
            <p:cNvSpPr/>
            <p:nvPr/>
          </p:nvSpPr>
          <p:spPr>
            <a:xfrm>
              <a:off x="6781800" y="3962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781800" y="3962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992619" y="4064000"/>
            <a:ext cx="4165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marR="5080" indent="-16383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M  0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86789" y="3195637"/>
            <a:ext cx="7781290" cy="1494790"/>
            <a:chOff x="986789" y="3195637"/>
            <a:chExt cx="7781290" cy="1494790"/>
          </a:xfrm>
        </p:grpSpPr>
        <p:sp>
          <p:nvSpPr>
            <p:cNvPr id="47" name="object 47"/>
            <p:cNvSpPr/>
            <p:nvPr/>
          </p:nvSpPr>
          <p:spPr>
            <a:xfrm>
              <a:off x="986790" y="3736339"/>
              <a:ext cx="2175510" cy="953769"/>
            </a:xfrm>
            <a:custGeom>
              <a:avLst/>
              <a:gdLst/>
              <a:ahLst/>
              <a:cxnLst/>
              <a:rect l="l" t="t" r="r" b="b"/>
              <a:pathLst>
                <a:path w="2175510" h="953770">
                  <a:moveTo>
                    <a:pt x="537210" y="949960"/>
                  </a:moveTo>
                  <a:lnTo>
                    <a:pt x="533400" y="864870"/>
                  </a:lnTo>
                  <a:lnTo>
                    <a:pt x="504444" y="881024"/>
                  </a:lnTo>
                  <a:lnTo>
                    <a:pt x="7620" y="0"/>
                  </a:lnTo>
                  <a:lnTo>
                    <a:pt x="0" y="3810"/>
                  </a:lnTo>
                  <a:lnTo>
                    <a:pt x="495515" y="886002"/>
                  </a:lnTo>
                  <a:lnTo>
                    <a:pt x="467360" y="901700"/>
                  </a:lnTo>
                  <a:lnTo>
                    <a:pt x="537210" y="949960"/>
                  </a:lnTo>
                  <a:close/>
                </a:path>
                <a:path w="2175510" h="953770">
                  <a:moveTo>
                    <a:pt x="2175510" y="378460"/>
                  </a:moveTo>
                  <a:lnTo>
                    <a:pt x="2091690" y="391160"/>
                  </a:lnTo>
                  <a:lnTo>
                    <a:pt x="2111413" y="418795"/>
                  </a:lnTo>
                  <a:lnTo>
                    <a:pt x="1372870" y="946150"/>
                  </a:lnTo>
                  <a:lnTo>
                    <a:pt x="1377950" y="953770"/>
                  </a:lnTo>
                  <a:lnTo>
                    <a:pt x="2116734" y="426250"/>
                  </a:lnTo>
                  <a:lnTo>
                    <a:pt x="2136140" y="453390"/>
                  </a:lnTo>
                  <a:lnTo>
                    <a:pt x="2175510" y="37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7924799" y="3200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924799" y="3200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5721" y="7639"/>
                  </a:lnTo>
                  <a:lnTo>
                    <a:pt x="27305" y="27781"/>
                  </a:lnTo>
                  <a:lnTo>
                    <a:pt x="7461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461" y="477142"/>
                  </a:lnTo>
                  <a:lnTo>
                    <a:pt x="27304" y="505618"/>
                  </a:lnTo>
                  <a:lnTo>
                    <a:pt x="55721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487669" y="38100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8145780" y="3302000"/>
            <a:ext cx="39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 marR="5080" indent="-15367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N  2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856740" y="2666999"/>
            <a:ext cx="6083300" cy="1572260"/>
          </a:xfrm>
          <a:custGeom>
            <a:avLst/>
            <a:gdLst/>
            <a:ahLst/>
            <a:cxnLst/>
            <a:rect l="l" t="t" r="r" b="b"/>
            <a:pathLst>
              <a:path w="6083300" h="1572260">
                <a:moveTo>
                  <a:pt x="172720" y="742950"/>
                </a:moveTo>
                <a:lnTo>
                  <a:pt x="115570" y="742950"/>
                </a:lnTo>
                <a:lnTo>
                  <a:pt x="115570" y="533400"/>
                </a:lnTo>
                <a:lnTo>
                  <a:pt x="57150" y="533400"/>
                </a:lnTo>
                <a:lnTo>
                  <a:pt x="57150" y="742950"/>
                </a:lnTo>
                <a:lnTo>
                  <a:pt x="0" y="742950"/>
                </a:lnTo>
                <a:lnTo>
                  <a:pt x="86360" y="914400"/>
                </a:lnTo>
                <a:lnTo>
                  <a:pt x="172720" y="742950"/>
                </a:lnTo>
                <a:close/>
              </a:path>
              <a:path w="6083300" h="1572260">
                <a:moveTo>
                  <a:pt x="2334260" y="1181100"/>
                </a:moveTo>
                <a:lnTo>
                  <a:pt x="2259330" y="1143000"/>
                </a:lnTo>
                <a:lnTo>
                  <a:pt x="2259330" y="1219200"/>
                </a:lnTo>
                <a:lnTo>
                  <a:pt x="2334260" y="1181100"/>
                </a:lnTo>
                <a:close/>
              </a:path>
              <a:path w="6083300" h="1572260">
                <a:moveTo>
                  <a:pt x="4925060" y="38100"/>
                </a:moveTo>
                <a:lnTo>
                  <a:pt x="4848860" y="0"/>
                </a:lnTo>
                <a:lnTo>
                  <a:pt x="4848860" y="76200"/>
                </a:lnTo>
                <a:lnTo>
                  <a:pt x="4925060" y="38100"/>
                </a:lnTo>
                <a:close/>
              </a:path>
              <a:path w="6083300" h="1572260">
                <a:moveTo>
                  <a:pt x="6075680" y="716280"/>
                </a:moveTo>
                <a:lnTo>
                  <a:pt x="6044920" y="728370"/>
                </a:lnTo>
                <a:lnTo>
                  <a:pt x="5767070" y="36830"/>
                </a:lnTo>
                <a:lnTo>
                  <a:pt x="5759450" y="39370"/>
                </a:lnTo>
                <a:lnTo>
                  <a:pt x="6035954" y="731888"/>
                </a:lnTo>
                <a:lnTo>
                  <a:pt x="6004560" y="744220"/>
                </a:lnTo>
                <a:lnTo>
                  <a:pt x="6068060" y="800100"/>
                </a:lnTo>
                <a:lnTo>
                  <a:pt x="6075680" y="716280"/>
                </a:lnTo>
                <a:close/>
              </a:path>
              <a:path w="6083300" h="1572260">
                <a:moveTo>
                  <a:pt x="6083300" y="991870"/>
                </a:moveTo>
                <a:lnTo>
                  <a:pt x="6068060" y="800100"/>
                </a:lnTo>
                <a:lnTo>
                  <a:pt x="5924550" y="927100"/>
                </a:lnTo>
                <a:lnTo>
                  <a:pt x="5977801" y="948829"/>
                </a:lnTo>
                <a:lnTo>
                  <a:pt x="5736590" y="1550670"/>
                </a:lnTo>
                <a:lnTo>
                  <a:pt x="5789930" y="1572260"/>
                </a:lnTo>
                <a:lnTo>
                  <a:pt x="6031077" y="970572"/>
                </a:lnTo>
                <a:lnTo>
                  <a:pt x="6083300" y="9918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83579" y="2540000"/>
            <a:ext cx="978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16585" algn="l"/>
                <a:tab pos="965200" algn="l"/>
              </a:tabLst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G	</a:t>
            </a:r>
            <a:r>
              <a:rPr sz="1000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6370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5557837" y="3576637"/>
            <a:ext cx="847725" cy="542925"/>
            <a:chOff x="5557837" y="3576637"/>
            <a:chExt cx="847725" cy="542925"/>
          </a:xfrm>
        </p:grpSpPr>
        <p:sp>
          <p:nvSpPr>
            <p:cNvPr id="55" name="object 55"/>
            <p:cNvSpPr/>
            <p:nvPr/>
          </p:nvSpPr>
          <p:spPr>
            <a:xfrm>
              <a:off x="55626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5562600" y="35814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805170" y="3683000"/>
            <a:ext cx="353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 marR="5080" indent="-13208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J  5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186237" y="4567237"/>
            <a:ext cx="847725" cy="542925"/>
            <a:chOff x="4186237" y="4567237"/>
            <a:chExt cx="847725" cy="542925"/>
          </a:xfrm>
        </p:grpSpPr>
        <p:sp>
          <p:nvSpPr>
            <p:cNvPr id="59" name="object 59"/>
            <p:cNvSpPr/>
            <p:nvPr/>
          </p:nvSpPr>
          <p:spPr>
            <a:xfrm>
              <a:off x="4191000" y="4572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4191000" y="4572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411979" y="4673600"/>
            <a:ext cx="396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 marR="5080" indent="-15367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K  3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029200" y="4567237"/>
            <a:ext cx="1376680" cy="542925"/>
            <a:chOff x="5029200" y="4567237"/>
            <a:chExt cx="1376680" cy="542925"/>
          </a:xfrm>
        </p:grpSpPr>
        <p:sp>
          <p:nvSpPr>
            <p:cNvPr id="63" name="object 63"/>
            <p:cNvSpPr/>
            <p:nvPr/>
          </p:nvSpPr>
          <p:spPr>
            <a:xfrm>
              <a:off x="5029200" y="4753609"/>
              <a:ext cx="533400" cy="171450"/>
            </a:xfrm>
            <a:custGeom>
              <a:avLst/>
              <a:gdLst/>
              <a:ahLst/>
              <a:cxnLst/>
              <a:rect l="l" t="t" r="r" b="b"/>
              <a:pathLst>
                <a:path w="533400" h="171450">
                  <a:moveTo>
                    <a:pt x="533400" y="85090"/>
                  </a:moveTo>
                  <a:lnTo>
                    <a:pt x="361950" y="0"/>
                  </a:lnTo>
                  <a:lnTo>
                    <a:pt x="361950" y="57150"/>
                  </a:lnTo>
                  <a:lnTo>
                    <a:pt x="0" y="57150"/>
                  </a:lnTo>
                  <a:lnTo>
                    <a:pt x="0" y="114300"/>
                  </a:lnTo>
                  <a:lnTo>
                    <a:pt x="361950" y="114300"/>
                  </a:lnTo>
                  <a:lnTo>
                    <a:pt x="361950" y="171450"/>
                  </a:lnTo>
                  <a:lnTo>
                    <a:pt x="533400" y="85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5562600" y="4572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749300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close/>
                </a:path>
              </a:pathLst>
            </a:custGeom>
            <a:solidFill>
              <a:srgbClr val="00CC98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5562600" y="4572000"/>
              <a:ext cx="838200" cy="533400"/>
            </a:xfrm>
            <a:custGeom>
              <a:avLst/>
              <a:gdLst/>
              <a:ahLst/>
              <a:cxnLst/>
              <a:rect l="l" t="t" r="r" b="b"/>
              <a:pathLst>
                <a:path w="838200" h="533400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900"/>
                  </a:lnTo>
                  <a:lnTo>
                    <a:pt x="0" y="444500"/>
                  </a:lnTo>
                  <a:lnTo>
                    <a:pt x="7639" y="477142"/>
                  </a:lnTo>
                  <a:lnTo>
                    <a:pt x="27781" y="505618"/>
                  </a:lnTo>
                  <a:lnTo>
                    <a:pt x="56257" y="525760"/>
                  </a:lnTo>
                  <a:lnTo>
                    <a:pt x="88900" y="533400"/>
                  </a:lnTo>
                  <a:lnTo>
                    <a:pt x="749300" y="533400"/>
                  </a:lnTo>
                  <a:lnTo>
                    <a:pt x="781942" y="525760"/>
                  </a:lnTo>
                  <a:lnTo>
                    <a:pt x="810418" y="505618"/>
                  </a:lnTo>
                  <a:lnTo>
                    <a:pt x="830560" y="477142"/>
                  </a:lnTo>
                  <a:lnTo>
                    <a:pt x="838200" y="444500"/>
                  </a:lnTo>
                  <a:lnTo>
                    <a:pt x="838200" y="88900"/>
                  </a:lnTo>
                  <a:lnTo>
                    <a:pt x="830560" y="56257"/>
                  </a:lnTo>
                  <a:lnTo>
                    <a:pt x="810418" y="27781"/>
                  </a:lnTo>
                  <a:lnTo>
                    <a:pt x="781942" y="7639"/>
                  </a:lnTo>
                  <a:lnTo>
                    <a:pt x="74930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5789929" y="4673600"/>
            <a:ext cx="3829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L  </a:t>
            </a:r>
            <a:r>
              <a:rPr sz="1000" spc="5" dirty="0">
                <a:solidFill>
                  <a:prstClr val="black"/>
                </a:solidFill>
                <a:latin typeface="Times New Roman"/>
                <a:cs typeface="Times New Roman"/>
              </a:rPr>
              <a:t>10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557270" y="3832859"/>
            <a:ext cx="3224530" cy="1021080"/>
          </a:xfrm>
          <a:custGeom>
            <a:avLst/>
            <a:gdLst/>
            <a:ahLst/>
            <a:cxnLst/>
            <a:rect l="l" t="t" r="r" b="b"/>
            <a:pathLst>
              <a:path w="3224529" h="1021079">
                <a:moveTo>
                  <a:pt x="633730" y="1005840"/>
                </a:moveTo>
                <a:lnTo>
                  <a:pt x="617220" y="815340"/>
                </a:lnTo>
                <a:lnTo>
                  <a:pt x="568871" y="844778"/>
                </a:lnTo>
                <a:lnTo>
                  <a:pt x="48260" y="0"/>
                </a:lnTo>
                <a:lnTo>
                  <a:pt x="0" y="30480"/>
                </a:lnTo>
                <a:lnTo>
                  <a:pt x="519214" y="874991"/>
                </a:lnTo>
                <a:lnTo>
                  <a:pt x="471170" y="904240"/>
                </a:lnTo>
                <a:lnTo>
                  <a:pt x="633730" y="1005840"/>
                </a:lnTo>
                <a:close/>
              </a:path>
              <a:path w="3224529" h="1021079">
                <a:moveTo>
                  <a:pt x="3224530" y="396240"/>
                </a:moveTo>
                <a:lnTo>
                  <a:pt x="3197860" y="316230"/>
                </a:lnTo>
                <a:lnTo>
                  <a:pt x="3174377" y="339712"/>
                </a:lnTo>
                <a:lnTo>
                  <a:pt x="2847340" y="11430"/>
                </a:lnTo>
                <a:lnTo>
                  <a:pt x="2839720" y="19050"/>
                </a:lnTo>
                <a:lnTo>
                  <a:pt x="3167989" y="346100"/>
                </a:lnTo>
                <a:lnTo>
                  <a:pt x="3144520" y="369570"/>
                </a:lnTo>
                <a:lnTo>
                  <a:pt x="3224530" y="396240"/>
                </a:lnTo>
                <a:close/>
              </a:path>
              <a:path w="3224529" h="1021079">
                <a:moveTo>
                  <a:pt x="3224530" y="396240"/>
                </a:moveTo>
                <a:lnTo>
                  <a:pt x="3060700" y="496570"/>
                </a:lnTo>
                <a:lnTo>
                  <a:pt x="3108947" y="526364"/>
                </a:lnTo>
                <a:lnTo>
                  <a:pt x="2819400" y="990600"/>
                </a:lnTo>
                <a:lnTo>
                  <a:pt x="2867660" y="1021080"/>
                </a:lnTo>
                <a:lnTo>
                  <a:pt x="3158375" y="556882"/>
                </a:lnTo>
                <a:lnTo>
                  <a:pt x="3206750" y="586740"/>
                </a:lnTo>
                <a:lnTo>
                  <a:pt x="3224530" y="39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306320" y="5803900"/>
            <a:ext cx="4131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Critical path:</a:t>
            </a:r>
            <a:r>
              <a:rPr sz="2400" spc="-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A-B-C-E-K-L-M-N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7603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369" y="2119629"/>
            <a:ext cx="8046720" cy="1488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010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850" y="72389"/>
            <a:ext cx="8017509" cy="1153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8830" y="1038859"/>
            <a:ext cx="5921375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75" dirty="0"/>
              <a:t>Also </a:t>
            </a:r>
            <a:r>
              <a:rPr u="none" spc="70" dirty="0"/>
              <a:t>called </a:t>
            </a:r>
            <a:r>
              <a:rPr u="none" spc="-10" dirty="0"/>
              <a:t>a </a:t>
            </a:r>
            <a:r>
              <a:rPr u="none" spc="75" dirty="0"/>
              <a:t>Gantt</a:t>
            </a:r>
            <a:r>
              <a:rPr u="none" spc="180" dirty="0"/>
              <a:t> </a:t>
            </a:r>
            <a:r>
              <a:rPr u="none" spc="90" dirty="0"/>
              <a:t>chart;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u="none" spc="100" dirty="0"/>
              <a:t>All </a:t>
            </a:r>
            <a:r>
              <a:rPr spc="114" dirty="0"/>
              <a:t>project </a:t>
            </a:r>
            <a:r>
              <a:rPr spc="75" dirty="0"/>
              <a:t>tasks</a:t>
            </a:r>
            <a:r>
              <a:rPr u="none" spc="75" dirty="0"/>
              <a:t> </a:t>
            </a:r>
            <a:r>
              <a:rPr u="none" spc="45" dirty="0"/>
              <a:t>are </a:t>
            </a:r>
            <a:r>
              <a:rPr u="none" spc="100" dirty="0"/>
              <a:t>listed </a:t>
            </a:r>
            <a:r>
              <a:rPr u="none" spc="130" dirty="0"/>
              <a:t>in </a:t>
            </a:r>
            <a:r>
              <a:rPr u="none" spc="105" dirty="0"/>
              <a:t>the </a:t>
            </a:r>
            <a:r>
              <a:rPr u="none" spc="100" dirty="0"/>
              <a:t>far </a:t>
            </a:r>
            <a:r>
              <a:rPr u="none" spc="120" dirty="0"/>
              <a:t>left</a:t>
            </a:r>
            <a:r>
              <a:rPr u="none" spc="-50" dirty="0"/>
              <a:t> </a:t>
            </a:r>
            <a:r>
              <a:rPr u="none" spc="120" dirty="0"/>
              <a:t>column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740" y="975613"/>
            <a:ext cx="86360" cy="94741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spcBef>
                <a:spcPts val="894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0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80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830" y="1652270"/>
            <a:ext cx="7661909" cy="8178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0"/>
              </a:spcBef>
            </a:pPr>
            <a:r>
              <a:rPr sz="2000" spc="60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000" spc="135" dirty="0">
                <a:solidFill>
                  <a:prstClr val="black"/>
                </a:solidFill>
                <a:latin typeface="Arial"/>
                <a:cs typeface="Arial"/>
              </a:rPr>
              <a:t>next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few </a:t>
            </a:r>
            <a:r>
              <a:rPr sz="2000" spc="110" dirty="0">
                <a:solidFill>
                  <a:prstClr val="black"/>
                </a:solidFill>
                <a:latin typeface="Arial"/>
                <a:cs typeface="Arial"/>
              </a:rPr>
              <a:t>columns </a:t>
            </a:r>
            <a:r>
              <a:rPr sz="2000" spc="80" dirty="0">
                <a:solidFill>
                  <a:prstClr val="black"/>
                </a:solidFill>
                <a:latin typeface="Arial"/>
                <a:cs typeface="Arial"/>
              </a:rPr>
              <a:t>may </a:t>
            </a:r>
            <a:r>
              <a:rPr sz="2000" spc="114" dirty="0">
                <a:solidFill>
                  <a:prstClr val="black"/>
                </a:solidFill>
                <a:latin typeface="Arial"/>
                <a:cs typeface="Arial"/>
              </a:rPr>
              <a:t>list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000" spc="130" dirty="0">
                <a:solidFill>
                  <a:prstClr val="black"/>
                </a:solidFill>
                <a:latin typeface="Arial"/>
                <a:cs typeface="Arial"/>
              </a:rPr>
              <a:t>following </a:t>
            </a:r>
            <a:r>
              <a:rPr sz="2000" spc="145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000" spc="35" dirty="0">
                <a:solidFill>
                  <a:prstClr val="black"/>
                </a:solidFill>
                <a:latin typeface="Arial"/>
                <a:cs typeface="Arial"/>
              </a:rPr>
              <a:t>each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task: 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projected start </a:t>
            </a:r>
            <a:r>
              <a:rPr sz="2000" spc="80" dirty="0">
                <a:solidFill>
                  <a:prstClr val="black"/>
                </a:solidFill>
                <a:latin typeface="Arial"/>
                <a:cs typeface="Arial"/>
              </a:rPr>
              <a:t>date,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projected </a:t>
            </a:r>
            <a:r>
              <a:rPr sz="2000" spc="114" dirty="0">
                <a:solidFill>
                  <a:prstClr val="black"/>
                </a:solidFill>
                <a:latin typeface="Arial"/>
                <a:cs typeface="Arial"/>
              </a:rPr>
              <a:t>stop </a:t>
            </a:r>
            <a:r>
              <a:rPr sz="2000" spc="80" dirty="0">
                <a:solidFill>
                  <a:prstClr val="black"/>
                </a:solidFill>
                <a:latin typeface="Arial"/>
                <a:cs typeface="Arial"/>
              </a:rPr>
              <a:t>date,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projected </a:t>
            </a:r>
            <a:r>
              <a:rPr sz="2000" spc="114" dirty="0">
                <a:solidFill>
                  <a:prstClr val="black"/>
                </a:solidFill>
                <a:latin typeface="Arial"/>
                <a:cs typeface="Arial"/>
              </a:rPr>
              <a:t>duration,  </a:t>
            </a:r>
            <a:r>
              <a:rPr sz="2000" spc="75" dirty="0">
                <a:solidFill>
                  <a:prstClr val="black"/>
                </a:solidFill>
                <a:latin typeface="Arial"/>
                <a:cs typeface="Arial"/>
              </a:rPr>
              <a:t>actual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start </a:t>
            </a:r>
            <a:r>
              <a:rPr sz="2000" spc="80" dirty="0">
                <a:solidFill>
                  <a:prstClr val="black"/>
                </a:solidFill>
                <a:latin typeface="Arial"/>
                <a:cs typeface="Arial"/>
              </a:rPr>
              <a:t>date, </a:t>
            </a:r>
            <a:r>
              <a:rPr sz="2000" spc="75" dirty="0">
                <a:solidFill>
                  <a:prstClr val="black"/>
                </a:solidFill>
                <a:latin typeface="Arial"/>
                <a:cs typeface="Arial"/>
              </a:rPr>
              <a:t>actual </a:t>
            </a:r>
            <a:r>
              <a:rPr sz="2000" spc="114" dirty="0">
                <a:solidFill>
                  <a:prstClr val="black"/>
                </a:solidFill>
                <a:latin typeface="Arial"/>
                <a:cs typeface="Arial"/>
              </a:rPr>
              <a:t>stop </a:t>
            </a:r>
            <a:r>
              <a:rPr sz="2000" spc="80" dirty="0">
                <a:solidFill>
                  <a:prstClr val="black"/>
                </a:solidFill>
                <a:latin typeface="Arial"/>
                <a:cs typeface="Arial"/>
              </a:rPr>
              <a:t>date, </a:t>
            </a:r>
            <a:r>
              <a:rPr sz="2000" spc="75" dirty="0">
                <a:solidFill>
                  <a:prstClr val="black"/>
                </a:solidFill>
                <a:latin typeface="Arial"/>
                <a:cs typeface="Arial"/>
              </a:rPr>
              <a:t>actual </a:t>
            </a:r>
            <a:r>
              <a:rPr sz="2000" spc="114" dirty="0">
                <a:solidFill>
                  <a:prstClr val="black"/>
                </a:solidFill>
                <a:latin typeface="Arial"/>
                <a:cs typeface="Arial"/>
              </a:rPr>
              <a:t>duration,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task</a:t>
            </a:r>
            <a:r>
              <a:rPr sz="2000" spc="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80" dirty="0">
                <a:solidFill>
                  <a:prstClr val="black"/>
                </a:solidFill>
                <a:latin typeface="Arial"/>
                <a:cs typeface="Arial"/>
              </a:rPr>
              <a:t>inter-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8830" y="2383790"/>
            <a:ext cx="7639050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dependencies </a:t>
            </a:r>
            <a:r>
              <a:rPr sz="2000" spc="55" dirty="0">
                <a:solidFill>
                  <a:prstClr val="black"/>
                </a:solidFill>
                <a:latin typeface="Arial"/>
                <a:cs typeface="Arial"/>
              </a:rPr>
              <a:t>(i.e.,</a:t>
            </a:r>
            <a:r>
              <a:rPr sz="2000" spc="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60" dirty="0">
                <a:solidFill>
                  <a:prstClr val="black"/>
                </a:solidFill>
                <a:latin typeface="Arial"/>
                <a:cs typeface="Arial"/>
              </a:rPr>
              <a:t>predecessors)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0"/>
              </a:spcBef>
            </a:pPr>
            <a:r>
              <a:rPr sz="2000" spc="80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the far </a:t>
            </a:r>
            <a:r>
              <a:rPr sz="2000" spc="145" dirty="0">
                <a:solidFill>
                  <a:prstClr val="black"/>
                </a:solidFill>
                <a:latin typeface="Arial"/>
                <a:cs typeface="Arial"/>
              </a:rPr>
              <a:t>right </a:t>
            </a:r>
            <a:r>
              <a:rPr sz="2000" spc="45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columns </a:t>
            </a:r>
            <a:r>
              <a:rPr sz="2000" spc="95" dirty="0">
                <a:solidFill>
                  <a:prstClr val="black"/>
                </a:solidFill>
                <a:latin typeface="Arial"/>
                <a:cs typeface="Arial"/>
              </a:rPr>
              <a:t>representing </a:t>
            </a:r>
            <a:r>
              <a:rPr sz="2000"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dates </a:t>
            </a:r>
            <a:r>
              <a:rPr sz="2000" u="heavy" spc="12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on </a:t>
            </a:r>
            <a:r>
              <a:rPr sz="2000"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2000" u="heavy" spc="-2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00" u="heavy" spc="7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calendar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2630423"/>
            <a:ext cx="86360" cy="63754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spcBef>
                <a:spcPts val="885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>
              <a:spcBef>
                <a:spcPts val="79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8830" y="2998470"/>
            <a:ext cx="7390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60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000" u="heavy" spc="12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length </a:t>
            </a:r>
            <a:r>
              <a:rPr sz="2000" u="heavy" spc="15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 </a:t>
            </a:r>
            <a:r>
              <a:rPr sz="2000"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 </a:t>
            </a:r>
            <a:r>
              <a:rPr sz="2000" u="heavy" spc="12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horizontal </a:t>
            </a:r>
            <a:r>
              <a:rPr sz="2000" u="heavy" spc="9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bar</a:t>
            </a:r>
            <a:r>
              <a:rPr sz="2000" spc="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25" dirty="0">
                <a:solidFill>
                  <a:prstClr val="black"/>
                </a:solidFill>
                <a:latin typeface="Arial"/>
                <a:cs typeface="Arial"/>
              </a:rPr>
              <a:t>on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calendar </a:t>
            </a:r>
            <a:r>
              <a:rPr sz="2000" spc="80" dirty="0">
                <a:solidFill>
                  <a:prstClr val="black"/>
                </a:solidFill>
                <a:latin typeface="Arial"/>
                <a:cs typeface="Arial"/>
              </a:rPr>
              <a:t>indicates</a:t>
            </a:r>
            <a:r>
              <a:rPr sz="20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0" y="3242309"/>
            <a:ext cx="24714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20" dirty="0">
                <a:solidFill>
                  <a:prstClr val="black"/>
                </a:solidFill>
                <a:latin typeface="Arial"/>
                <a:cs typeface="Arial"/>
              </a:rPr>
              <a:t>duration </a:t>
            </a:r>
            <a:r>
              <a:rPr sz="2000" spc="145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task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58647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8830" y="3548379"/>
            <a:ext cx="718883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20" dirty="0">
                <a:solidFill>
                  <a:prstClr val="black"/>
                </a:solidFill>
                <a:latin typeface="Arial"/>
                <a:cs typeface="Arial"/>
              </a:rPr>
              <a:t>When </a:t>
            </a:r>
            <a:r>
              <a:rPr sz="2000" u="heavy" spc="13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multiple </a:t>
            </a:r>
            <a:r>
              <a:rPr sz="2000"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bars</a:t>
            </a:r>
            <a:r>
              <a:rPr sz="2000" spc="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occur </a:t>
            </a:r>
            <a:r>
              <a:rPr sz="2000" spc="85" dirty="0">
                <a:solidFill>
                  <a:prstClr val="black"/>
                </a:solidFill>
                <a:latin typeface="Arial"/>
                <a:cs typeface="Arial"/>
              </a:rPr>
              <a:t>at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000" spc="55" dirty="0">
                <a:solidFill>
                  <a:prstClr val="black"/>
                </a:solidFill>
                <a:latin typeface="Arial"/>
                <a:cs typeface="Arial"/>
              </a:rPr>
              <a:t>same </a:t>
            </a:r>
            <a:r>
              <a:rPr sz="2000" spc="125" dirty="0">
                <a:solidFill>
                  <a:prstClr val="black"/>
                </a:solidFill>
                <a:latin typeface="Arial"/>
                <a:cs typeface="Arial"/>
              </a:rPr>
              <a:t>time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interval </a:t>
            </a:r>
            <a:r>
              <a:rPr sz="2000" spc="120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000"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8830" y="3792220"/>
            <a:ext cx="48431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calendar, </a:t>
            </a:r>
            <a:r>
              <a:rPr sz="2000" spc="114" dirty="0">
                <a:solidFill>
                  <a:prstClr val="black"/>
                </a:solidFill>
                <a:latin typeface="Arial"/>
                <a:cs typeface="Arial"/>
              </a:rPr>
              <a:t>this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implies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task</a:t>
            </a:r>
            <a:r>
              <a:rPr sz="2000" spc="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u="heavy" spc="8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concurrency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40" y="413765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8830" y="4099559"/>
            <a:ext cx="7802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45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000" u="heavy" spc="12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diamond</a:t>
            </a:r>
            <a:r>
              <a:rPr sz="2000" spc="1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30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calendar </a:t>
            </a:r>
            <a:r>
              <a:rPr sz="2000" spc="30" dirty="0">
                <a:solidFill>
                  <a:prstClr val="black"/>
                </a:solidFill>
                <a:latin typeface="Arial"/>
                <a:cs typeface="Arial"/>
              </a:rPr>
              <a:t>area </a:t>
            </a:r>
            <a:r>
              <a:rPr sz="2000" spc="15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000" spc="80" dirty="0">
                <a:solidFill>
                  <a:prstClr val="black"/>
                </a:solidFill>
                <a:latin typeface="Arial"/>
                <a:cs typeface="Arial"/>
              </a:rPr>
              <a:t>specific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task </a:t>
            </a:r>
            <a:r>
              <a:rPr sz="2000" spc="85" dirty="0">
                <a:solidFill>
                  <a:prstClr val="black"/>
                </a:solidFill>
                <a:latin typeface="Arial"/>
                <a:cs typeface="Arial"/>
              </a:rPr>
              <a:t>indicates</a:t>
            </a:r>
            <a:r>
              <a:rPr sz="2000" spc="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20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8830" y="4343400"/>
            <a:ext cx="783970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10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000" spc="90" dirty="0">
                <a:solidFill>
                  <a:prstClr val="black"/>
                </a:solidFill>
                <a:latin typeface="Arial"/>
                <a:cs typeface="Arial"/>
              </a:rPr>
              <a:t>task </a:t>
            </a:r>
            <a:r>
              <a:rPr sz="2000" spc="70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000" u="heavy" spc="10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milestone</a:t>
            </a:r>
            <a:r>
              <a:rPr sz="2000" spc="100" dirty="0">
                <a:solidFill>
                  <a:prstClr val="black"/>
                </a:solidFill>
                <a:latin typeface="Arial"/>
                <a:cs typeface="Arial"/>
              </a:rPr>
              <a:t>;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000" spc="100" dirty="0">
                <a:solidFill>
                  <a:prstClr val="black"/>
                </a:solidFill>
                <a:latin typeface="Arial"/>
                <a:cs typeface="Arial"/>
              </a:rPr>
              <a:t>milestone </a:t>
            </a:r>
            <a:r>
              <a:rPr sz="2000" spc="45" dirty="0">
                <a:solidFill>
                  <a:prstClr val="black"/>
                </a:solidFill>
                <a:latin typeface="Arial"/>
                <a:cs typeface="Arial"/>
              </a:rPr>
              <a:t>has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000" spc="130" dirty="0">
                <a:solidFill>
                  <a:prstClr val="black"/>
                </a:solidFill>
                <a:latin typeface="Arial"/>
                <a:cs typeface="Arial"/>
              </a:rPr>
              <a:t>time </a:t>
            </a:r>
            <a:r>
              <a:rPr sz="2000" spc="120" dirty="0">
                <a:solidFill>
                  <a:prstClr val="black"/>
                </a:solidFill>
                <a:latin typeface="Arial"/>
                <a:cs typeface="Arial"/>
              </a:rPr>
              <a:t>duration </a:t>
            </a:r>
            <a:r>
              <a:rPr sz="2000" spc="15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000" spc="2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100" dirty="0">
                <a:solidFill>
                  <a:prstClr val="black"/>
                </a:solidFill>
                <a:latin typeface="Arial"/>
                <a:cs typeface="Arial"/>
              </a:rPr>
              <a:t>zero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81719" y="6399529"/>
            <a:ext cx="229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0327" y="5938927"/>
            <a:ext cx="161744" cy="237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43003" y="5167403"/>
          <a:ext cx="7773667" cy="1066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220"/>
                <a:gridCol w="1502410"/>
                <a:gridCol w="777240"/>
                <a:gridCol w="565150"/>
                <a:gridCol w="565150"/>
                <a:gridCol w="565150"/>
                <a:gridCol w="354329"/>
                <a:gridCol w="353060"/>
                <a:gridCol w="353060"/>
                <a:gridCol w="353060"/>
                <a:gridCol w="353060"/>
                <a:gridCol w="346709"/>
                <a:gridCol w="361950"/>
                <a:gridCol w="351790"/>
                <a:gridCol w="354329"/>
              </a:tblGrid>
              <a:tr h="38100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Task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#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Task Name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Duration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Start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Finish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6200">
                <a:tc rowSpan="3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Task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months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1/1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2/28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4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00CC9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71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Milestone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3/1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3/1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4880609" y="4885690"/>
            <a:ext cx="3430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68300" algn="l"/>
                <a:tab pos="749300" algn="l"/>
                <a:tab pos="2479040" algn="l"/>
                <a:tab pos="2893060" algn="l"/>
              </a:tabLst>
            </a:pP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Jan	Feb	Mar  Apr   May  </a:t>
            </a:r>
            <a:r>
              <a:rPr sz="12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Jun  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Jul	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Aug	Sep</a:t>
            </a:r>
            <a:r>
              <a:rPr sz="1200" spc="2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Oct</a:t>
            </a:r>
            <a:endParaRPr sz="12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98396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0459" y="6478270"/>
            <a:ext cx="229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5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7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4650" y="680719"/>
            <a:ext cx="8389620" cy="3557270"/>
            <a:chOff x="374650" y="680719"/>
            <a:chExt cx="8389620" cy="3557270"/>
          </a:xfrm>
        </p:grpSpPr>
        <p:sp>
          <p:nvSpPr>
            <p:cNvPr id="4" name="object 4"/>
            <p:cNvSpPr/>
            <p:nvPr/>
          </p:nvSpPr>
          <p:spPr>
            <a:xfrm>
              <a:off x="381000" y="960119"/>
              <a:ext cx="8376920" cy="817880"/>
            </a:xfrm>
            <a:custGeom>
              <a:avLst/>
              <a:gdLst/>
              <a:ahLst/>
              <a:cxnLst/>
              <a:rect l="l" t="t" r="r" b="b"/>
              <a:pathLst>
                <a:path w="8376920" h="817880">
                  <a:moveTo>
                    <a:pt x="0" y="0"/>
                  </a:moveTo>
                  <a:lnTo>
                    <a:pt x="8376920" y="0"/>
                  </a:lnTo>
                </a:path>
                <a:path w="8376920" h="817880">
                  <a:moveTo>
                    <a:pt x="0" y="544829"/>
                  </a:moveTo>
                  <a:lnTo>
                    <a:pt x="8376920" y="544829"/>
                  </a:lnTo>
                </a:path>
                <a:path w="8376920" h="817880">
                  <a:moveTo>
                    <a:pt x="0" y="817879"/>
                  </a:moveTo>
                  <a:lnTo>
                    <a:pt x="8376920" y="8178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474459" y="687069"/>
              <a:ext cx="0" cy="1446530"/>
            </a:xfrm>
            <a:custGeom>
              <a:avLst/>
              <a:gdLst/>
              <a:ahLst/>
              <a:cxnLst/>
              <a:rect l="l" t="t" r="r" b="b"/>
              <a:pathLst>
                <a:path h="1446530">
                  <a:moveTo>
                    <a:pt x="0" y="0"/>
                  </a:moveTo>
                  <a:lnTo>
                    <a:pt x="0" y="144652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854190" y="687069"/>
              <a:ext cx="0" cy="1446530"/>
            </a:xfrm>
            <a:custGeom>
              <a:avLst/>
              <a:gdLst/>
              <a:ahLst/>
              <a:cxnLst/>
              <a:rect l="l" t="t" r="r" b="b"/>
              <a:pathLst>
                <a:path h="1446530">
                  <a:moveTo>
                    <a:pt x="0" y="0"/>
                  </a:moveTo>
                  <a:lnTo>
                    <a:pt x="0" y="144652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81000" y="3141980"/>
              <a:ext cx="8376920" cy="273050"/>
            </a:xfrm>
            <a:custGeom>
              <a:avLst/>
              <a:gdLst/>
              <a:ahLst/>
              <a:cxnLst/>
              <a:rect l="l" t="t" r="r" b="b"/>
              <a:pathLst>
                <a:path w="8376920" h="273050">
                  <a:moveTo>
                    <a:pt x="0" y="0"/>
                  </a:moveTo>
                  <a:lnTo>
                    <a:pt x="8376920" y="0"/>
                  </a:lnTo>
                </a:path>
                <a:path w="8376920" h="273050">
                  <a:moveTo>
                    <a:pt x="0" y="273050"/>
                  </a:moveTo>
                  <a:lnTo>
                    <a:pt x="8376920" y="2730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474459" y="2286000"/>
              <a:ext cx="0" cy="1945639"/>
            </a:xfrm>
            <a:custGeom>
              <a:avLst/>
              <a:gdLst/>
              <a:ahLst/>
              <a:cxnLst/>
              <a:rect l="l" t="t" r="r" b="b"/>
              <a:pathLst>
                <a:path h="1945639">
                  <a:moveTo>
                    <a:pt x="0" y="0"/>
                  </a:moveTo>
                  <a:lnTo>
                    <a:pt x="0" y="194563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854190" y="687069"/>
              <a:ext cx="382270" cy="3544570"/>
            </a:xfrm>
            <a:custGeom>
              <a:avLst/>
              <a:gdLst/>
              <a:ahLst/>
              <a:cxnLst/>
              <a:rect l="l" t="t" r="r" b="b"/>
              <a:pathLst>
                <a:path w="382270" h="3544570">
                  <a:moveTo>
                    <a:pt x="0" y="1598929"/>
                  </a:moveTo>
                  <a:lnTo>
                    <a:pt x="0" y="3544569"/>
                  </a:lnTo>
                </a:path>
                <a:path w="382270" h="3544570">
                  <a:moveTo>
                    <a:pt x="382269" y="2894329"/>
                  </a:moveTo>
                  <a:lnTo>
                    <a:pt x="382269" y="3544569"/>
                  </a:lnTo>
                </a:path>
                <a:path w="382270" h="3544570">
                  <a:moveTo>
                    <a:pt x="382269" y="0"/>
                  </a:moveTo>
                  <a:lnTo>
                    <a:pt x="382269" y="274192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617459" y="687069"/>
              <a:ext cx="0" cy="3544570"/>
            </a:xfrm>
            <a:custGeom>
              <a:avLst/>
              <a:gdLst/>
              <a:ahLst/>
              <a:cxnLst/>
              <a:rect l="l" t="t" r="r" b="b"/>
              <a:pathLst>
                <a:path h="3544570">
                  <a:moveTo>
                    <a:pt x="0" y="0"/>
                  </a:moveTo>
                  <a:lnTo>
                    <a:pt x="0" y="354456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5713729" y="687069"/>
              <a:ext cx="379730" cy="3544570"/>
            </a:xfrm>
            <a:custGeom>
              <a:avLst/>
              <a:gdLst/>
              <a:ahLst/>
              <a:cxnLst/>
              <a:rect l="l" t="t" r="r" b="b"/>
              <a:pathLst>
                <a:path w="379729" h="3544570">
                  <a:moveTo>
                    <a:pt x="379730" y="2437129"/>
                  </a:moveTo>
                  <a:lnTo>
                    <a:pt x="379730" y="3544569"/>
                  </a:lnTo>
                </a:path>
                <a:path w="379729" h="3544570">
                  <a:moveTo>
                    <a:pt x="379730" y="0"/>
                  </a:moveTo>
                  <a:lnTo>
                    <a:pt x="379730" y="2284729"/>
                  </a:lnTo>
                </a:path>
                <a:path w="379729" h="3544570">
                  <a:moveTo>
                    <a:pt x="0" y="2132329"/>
                  </a:moveTo>
                  <a:lnTo>
                    <a:pt x="0" y="3544569"/>
                  </a:lnTo>
                </a:path>
                <a:path w="379729" h="3544570">
                  <a:moveTo>
                    <a:pt x="0" y="989329"/>
                  </a:moveTo>
                  <a:lnTo>
                    <a:pt x="0" y="1979929"/>
                  </a:lnTo>
                </a:path>
                <a:path w="379729" h="3544570">
                  <a:moveTo>
                    <a:pt x="0" y="0"/>
                  </a:moveTo>
                  <a:lnTo>
                    <a:pt x="0" y="83692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81000" y="687069"/>
              <a:ext cx="8376920" cy="3544570"/>
            </a:xfrm>
            <a:custGeom>
              <a:avLst/>
              <a:gdLst/>
              <a:ahLst/>
              <a:cxnLst/>
              <a:rect l="l" t="t" r="r" b="b"/>
              <a:pathLst>
                <a:path w="8376920" h="3544570">
                  <a:moveTo>
                    <a:pt x="4951730" y="0"/>
                  </a:moveTo>
                  <a:lnTo>
                    <a:pt x="4951730" y="3544569"/>
                  </a:lnTo>
                </a:path>
                <a:path w="8376920" h="3544570">
                  <a:moveTo>
                    <a:pt x="0" y="1910079"/>
                  </a:moveTo>
                  <a:lnTo>
                    <a:pt x="8376920" y="191007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" y="3958620"/>
              <a:ext cx="8376920" cy="6350"/>
            </a:xfrm>
            <a:custGeom>
              <a:avLst/>
              <a:gdLst/>
              <a:ahLst/>
              <a:cxnLst/>
              <a:rect l="l" t="t" r="r" b="b"/>
              <a:pathLst>
                <a:path w="8376920" h="6350">
                  <a:moveTo>
                    <a:pt x="0" y="6289"/>
                  </a:moveTo>
                  <a:lnTo>
                    <a:pt x="8376920" y="6289"/>
                  </a:lnTo>
                </a:path>
                <a:path w="8376920" h="6350">
                  <a:moveTo>
                    <a:pt x="0" y="0"/>
                  </a:moveTo>
                  <a:lnTo>
                    <a:pt x="8376920" y="0"/>
                  </a:lnTo>
                </a:path>
              </a:pathLst>
            </a:custGeom>
            <a:ln w="50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997190" y="687069"/>
              <a:ext cx="382270" cy="3544570"/>
            </a:xfrm>
            <a:custGeom>
              <a:avLst/>
              <a:gdLst/>
              <a:ahLst/>
              <a:cxnLst/>
              <a:rect l="l" t="t" r="r" b="b"/>
              <a:pathLst>
                <a:path w="382270" h="3544570">
                  <a:moveTo>
                    <a:pt x="0" y="0"/>
                  </a:moveTo>
                  <a:lnTo>
                    <a:pt x="0" y="3544569"/>
                  </a:lnTo>
                </a:path>
                <a:path w="382270" h="3544570">
                  <a:moveTo>
                    <a:pt x="382269" y="0"/>
                  </a:moveTo>
                  <a:lnTo>
                    <a:pt x="382269" y="354456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1437" y="5550217"/>
            <a:ext cx="846455" cy="488315"/>
            <a:chOff x="71437" y="5550217"/>
            <a:chExt cx="846455" cy="488315"/>
          </a:xfrm>
        </p:grpSpPr>
        <p:sp>
          <p:nvSpPr>
            <p:cNvPr id="16" name="object 16"/>
            <p:cNvSpPr/>
            <p:nvPr/>
          </p:nvSpPr>
          <p:spPr>
            <a:xfrm>
              <a:off x="76200" y="5554979"/>
              <a:ext cx="836930" cy="478790"/>
            </a:xfrm>
            <a:custGeom>
              <a:avLst/>
              <a:gdLst/>
              <a:ahLst/>
              <a:cxnLst/>
              <a:rect l="l" t="t" r="r" b="b"/>
              <a:pathLst>
                <a:path w="836930" h="478789">
                  <a:moveTo>
                    <a:pt x="756919" y="0"/>
                  </a:moveTo>
                  <a:lnTo>
                    <a:pt x="80010" y="0"/>
                  </a:lnTo>
                  <a:lnTo>
                    <a:pt x="50899" y="6786"/>
                  </a:lnTo>
                  <a:lnTo>
                    <a:pt x="25241" y="24765"/>
                  </a:lnTo>
                  <a:lnTo>
                    <a:pt x="6965" y="50363"/>
                  </a:lnTo>
                  <a:lnTo>
                    <a:pt x="0" y="80010"/>
                  </a:lnTo>
                  <a:lnTo>
                    <a:pt x="0" y="398780"/>
                  </a:lnTo>
                  <a:lnTo>
                    <a:pt x="6965" y="428426"/>
                  </a:lnTo>
                  <a:lnTo>
                    <a:pt x="25241" y="454025"/>
                  </a:lnTo>
                  <a:lnTo>
                    <a:pt x="50899" y="472003"/>
                  </a:lnTo>
                  <a:lnTo>
                    <a:pt x="80010" y="478790"/>
                  </a:lnTo>
                  <a:lnTo>
                    <a:pt x="756919" y="478790"/>
                  </a:lnTo>
                  <a:lnTo>
                    <a:pt x="786566" y="472003"/>
                  </a:lnTo>
                  <a:lnTo>
                    <a:pt x="812165" y="454025"/>
                  </a:lnTo>
                  <a:lnTo>
                    <a:pt x="830143" y="428426"/>
                  </a:lnTo>
                  <a:lnTo>
                    <a:pt x="836930" y="398780"/>
                  </a:lnTo>
                  <a:lnTo>
                    <a:pt x="836930" y="80010"/>
                  </a:lnTo>
                  <a:lnTo>
                    <a:pt x="830143" y="50363"/>
                  </a:lnTo>
                  <a:lnTo>
                    <a:pt x="812165" y="24765"/>
                  </a:lnTo>
                  <a:lnTo>
                    <a:pt x="786566" y="6786"/>
                  </a:lnTo>
                  <a:lnTo>
                    <a:pt x="756919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6200" y="5554979"/>
              <a:ext cx="836930" cy="478790"/>
            </a:xfrm>
            <a:custGeom>
              <a:avLst/>
              <a:gdLst/>
              <a:ahLst/>
              <a:cxnLst/>
              <a:rect l="l" t="t" r="r" b="b"/>
              <a:pathLst>
                <a:path w="836930" h="478789">
                  <a:moveTo>
                    <a:pt x="80010" y="0"/>
                  </a:moveTo>
                  <a:lnTo>
                    <a:pt x="50899" y="6786"/>
                  </a:lnTo>
                  <a:lnTo>
                    <a:pt x="25241" y="24765"/>
                  </a:lnTo>
                  <a:lnTo>
                    <a:pt x="6965" y="50363"/>
                  </a:lnTo>
                  <a:lnTo>
                    <a:pt x="0" y="80010"/>
                  </a:lnTo>
                  <a:lnTo>
                    <a:pt x="0" y="398780"/>
                  </a:lnTo>
                  <a:lnTo>
                    <a:pt x="6965" y="428426"/>
                  </a:lnTo>
                  <a:lnTo>
                    <a:pt x="25241" y="454025"/>
                  </a:lnTo>
                  <a:lnTo>
                    <a:pt x="50899" y="472003"/>
                  </a:lnTo>
                  <a:lnTo>
                    <a:pt x="80010" y="478790"/>
                  </a:lnTo>
                  <a:lnTo>
                    <a:pt x="756919" y="478790"/>
                  </a:lnTo>
                  <a:lnTo>
                    <a:pt x="786566" y="472003"/>
                  </a:lnTo>
                  <a:lnTo>
                    <a:pt x="812165" y="454025"/>
                  </a:lnTo>
                  <a:lnTo>
                    <a:pt x="830143" y="428426"/>
                  </a:lnTo>
                  <a:lnTo>
                    <a:pt x="836930" y="398780"/>
                  </a:lnTo>
                  <a:lnTo>
                    <a:pt x="836930" y="80010"/>
                  </a:lnTo>
                  <a:lnTo>
                    <a:pt x="830143" y="50363"/>
                  </a:lnTo>
                  <a:lnTo>
                    <a:pt x="812165" y="24765"/>
                  </a:lnTo>
                  <a:lnTo>
                    <a:pt x="786566" y="6786"/>
                  </a:lnTo>
                  <a:lnTo>
                    <a:pt x="756919" y="0"/>
                  </a:lnTo>
                  <a:lnTo>
                    <a:pt x="8001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19237" y="5024437"/>
            <a:ext cx="846455" cy="541655"/>
            <a:chOff x="1519237" y="5024437"/>
            <a:chExt cx="846455" cy="541655"/>
          </a:xfrm>
        </p:grpSpPr>
        <p:sp>
          <p:nvSpPr>
            <p:cNvPr id="19" name="object 19"/>
            <p:cNvSpPr/>
            <p:nvPr/>
          </p:nvSpPr>
          <p:spPr>
            <a:xfrm>
              <a:off x="1524000" y="5029200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30" h="532129">
                  <a:moveTo>
                    <a:pt x="748030" y="0"/>
                  </a:moveTo>
                  <a:lnTo>
                    <a:pt x="88900" y="0"/>
                  </a:lnTo>
                  <a:lnTo>
                    <a:pt x="56257" y="7619"/>
                  </a:lnTo>
                  <a:lnTo>
                    <a:pt x="27781" y="27622"/>
                  </a:lnTo>
                  <a:lnTo>
                    <a:pt x="7639" y="55721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30"/>
                  </a:lnTo>
                  <a:lnTo>
                    <a:pt x="748030" y="532130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30" y="443230"/>
                  </a:lnTo>
                  <a:lnTo>
                    <a:pt x="836930" y="87630"/>
                  </a:lnTo>
                  <a:lnTo>
                    <a:pt x="829290" y="55721"/>
                  </a:lnTo>
                  <a:lnTo>
                    <a:pt x="809148" y="27622"/>
                  </a:lnTo>
                  <a:lnTo>
                    <a:pt x="780672" y="7619"/>
                  </a:lnTo>
                  <a:lnTo>
                    <a:pt x="748030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524000" y="5029200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30" h="532129">
                  <a:moveTo>
                    <a:pt x="88900" y="0"/>
                  </a:moveTo>
                  <a:lnTo>
                    <a:pt x="56257" y="7619"/>
                  </a:lnTo>
                  <a:lnTo>
                    <a:pt x="27781" y="27622"/>
                  </a:lnTo>
                  <a:lnTo>
                    <a:pt x="7639" y="55721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30"/>
                  </a:lnTo>
                  <a:lnTo>
                    <a:pt x="748030" y="532130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30" y="443230"/>
                  </a:lnTo>
                  <a:lnTo>
                    <a:pt x="836930" y="87630"/>
                  </a:lnTo>
                  <a:lnTo>
                    <a:pt x="829290" y="55721"/>
                  </a:lnTo>
                  <a:lnTo>
                    <a:pt x="809148" y="27622"/>
                  </a:lnTo>
                  <a:lnTo>
                    <a:pt x="780672" y="7619"/>
                  </a:lnTo>
                  <a:lnTo>
                    <a:pt x="74803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814637" y="5024437"/>
            <a:ext cx="846455" cy="541655"/>
            <a:chOff x="2814637" y="5024437"/>
            <a:chExt cx="846455" cy="541655"/>
          </a:xfrm>
        </p:grpSpPr>
        <p:sp>
          <p:nvSpPr>
            <p:cNvPr id="22" name="object 22"/>
            <p:cNvSpPr/>
            <p:nvPr/>
          </p:nvSpPr>
          <p:spPr>
            <a:xfrm>
              <a:off x="2819400" y="5029200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748029" y="0"/>
                  </a:moveTo>
                  <a:lnTo>
                    <a:pt x="88900" y="0"/>
                  </a:lnTo>
                  <a:lnTo>
                    <a:pt x="56257" y="7619"/>
                  </a:lnTo>
                  <a:lnTo>
                    <a:pt x="27781" y="27622"/>
                  </a:lnTo>
                  <a:lnTo>
                    <a:pt x="7639" y="55721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30"/>
                  </a:lnTo>
                  <a:lnTo>
                    <a:pt x="748029" y="532130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721"/>
                  </a:lnTo>
                  <a:lnTo>
                    <a:pt x="809148" y="27622"/>
                  </a:lnTo>
                  <a:lnTo>
                    <a:pt x="780672" y="7619"/>
                  </a:lnTo>
                  <a:lnTo>
                    <a:pt x="748029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819400" y="5029200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88900" y="0"/>
                  </a:moveTo>
                  <a:lnTo>
                    <a:pt x="56257" y="7619"/>
                  </a:lnTo>
                  <a:lnTo>
                    <a:pt x="27781" y="27622"/>
                  </a:lnTo>
                  <a:lnTo>
                    <a:pt x="7639" y="55721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30"/>
                  </a:lnTo>
                  <a:lnTo>
                    <a:pt x="748029" y="532130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721"/>
                  </a:lnTo>
                  <a:lnTo>
                    <a:pt x="809148" y="27622"/>
                  </a:lnTo>
                  <a:lnTo>
                    <a:pt x="780672" y="7619"/>
                  </a:lnTo>
                  <a:lnTo>
                    <a:pt x="748029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110037" y="5024437"/>
            <a:ext cx="846455" cy="541655"/>
            <a:chOff x="4110037" y="5024437"/>
            <a:chExt cx="846455" cy="541655"/>
          </a:xfrm>
        </p:grpSpPr>
        <p:sp>
          <p:nvSpPr>
            <p:cNvPr id="25" name="object 25"/>
            <p:cNvSpPr/>
            <p:nvPr/>
          </p:nvSpPr>
          <p:spPr>
            <a:xfrm>
              <a:off x="4114800" y="5029200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748029" y="0"/>
                  </a:moveTo>
                  <a:lnTo>
                    <a:pt x="88900" y="0"/>
                  </a:lnTo>
                  <a:lnTo>
                    <a:pt x="56257" y="7619"/>
                  </a:lnTo>
                  <a:lnTo>
                    <a:pt x="27781" y="27622"/>
                  </a:lnTo>
                  <a:lnTo>
                    <a:pt x="7639" y="55721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30"/>
                  </a:lnTo>
                  <a:lnTo>
                    <a:pt x="748029" y="532130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721"/>
                  </a:lnTo>
                  <a:lnTo>
                    <a:pt x="809148" y="27622"/>
                  </a:lnTo>
                  <a:lnTo>
                    <a:pt x="780672" y="7619"/>
                  </a:lnTo>
                  <a:lnTo>
                    <a:pt x="748029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114800" y="5029200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88900" y="0"/>
                  </a:moveTo>
                  <a:lnTo>
                    <a:pt x="56257" y="7619"/>
                  </a:lnTo>
                  <a:lnTo>
                    <a:pt x="27781" y="27622"/>
                  </a:lnTo>
                  <a:lnTo>
                    <a:pt x="7639" y="55721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30"/>
                  </a:lnTo>
                  <a:lnTo>
                    <a:pt x="748029" y="532130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721"/>
                  </a:lnTo>
                  <a:lnTo>
                    <a:pt x="809148" y="27622"/>
                  </a:lnTo>
                  <a:lnTo>
                    <a:pt x="780672" y="7619"/>
                  </a:lnTo>
                  <a:lnTo>
                    <a:pt x="748029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394767" y="5024437"/>
            <a:ext cx="846455" cy="541655"/>
            <a:chOff x="6394767" y="5024437"/>
            <a:chExt cx="846455" cy="541655"/>
          </a:xfrm>
        </p:grpSpPr>
        <p:sp>
          <p:nvSpPr>
            <p:cNvPr id="28" name="object 28"/>
            <p:cNvSpPr/>
            <p:nvPr/>
          </p:nvSpPr>
          <p:spPr>
            <a:xfrm>
              <a:off x="6399529" y="5029200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748029" y="0"/>
                  </a:moveTo>
                  <a:lnTo>
                    <a:pt x="88900" y="0"/>
                  </a:lnTo>
                  <a:lnTo>
                    <a:pt x="56257" y="7619"/>
                  </a:lnTo>
                  <a:lnTo>
                    <a:pt x="27781" y="27622"/>
                  </a:lnTo>
                  <a:lnTo>
                    <a:pt x="7639" y="55721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30"/>
                  </a:lnTo>
                  <a:lnTo>
                    <a:pt x="748029" y="532130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721"/>
                  </a:lnTo>
                  <a:lnTo>
                    <a:pt x="809148" y="27622"/>
                  </a:lnTo>
                  <a:lnTo>
                    <a:pt x="780672" y="7619"/>
                  </a:lnTo>
                  <a:lnTo>
                    <a:pt x="748029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399529" y="5029200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88900" y="0"/>
                  </a:moveTo>
                  <a:lnTo>
                    <a:pt x="56257" y="7619"/>
                  </a:lnTo>
                  <a:lnTo>
                    <a:pt x="27781" y="27622"/>
                  </a:lnTo>
                  <a:lnTo>
                    <a:pt x="7639" y="55721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30"/>
                  </a:lnTo>
                  <a:lnTo>
                    <a:pt x="748029" y="532130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721"/>
                  </a:lnTo>
                  <a:lnTo>
                    <a:pt x="809148" y="27622"/>
                  </a:lnTo>
                  <a:lnTo>
                    <a:pt x="780672" y="7619"/>
                  </a:lnTo>
                  <a:lnTo>
                    <a:pt x="748029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00430" y="5237479"/>
            <a:ext cx="4279900" cy="1470660"/>
            <a:chOff x="900430" y="5237479"/>
            <a:chExt cx="4279900" cy="1470660"/>
          </a:xfrm>
        </p:grpSpPr>
        <p:sp>
          <p:nvSpPr>
            <p:cNvPr id="31" name="object 31"/>
            <p:cNvSpPr/>
            <p:nvPr/>
          </p:nvSpPr>
          <p:spPr>
            <a:xfrm>
              <a:off x="900430" y="5237479"/>
              <a:ext cx="4279900" cy="571500"/>
            </a:xfrm>
            <a:custGeom>
              <a:avLst/>
              <a:gdLst/>
              <a:ahLst/>
              <a:cxnLst/>
              <a:rect l="l" t="t" r="r" b="b"/>
              <a:pathLst>
                <a:path w="4279900" h="571500">
                  <a:moveTo>
                    <a:pt x="623570" y="57150"/>
                  </a:moveTo>
                  <a:lnTo>
                    <a:pt x="499110" y="85090"/>
                  </a:lnTo>
                  <a:lnTo>
                    <a:pt x="522808" y="114211"/>
                  </a:lnTo>
                  <a:lnTo>
                    <a:pt x="0" y="542290"/>
                  </a:lnTo>
                  <a:lnTo>
                    <a:pt x="25400" y="571500"/>
                  </a:lnTo>
                  <a:lnTo>
                    <a:pt x="547243" y="144208"/>
                  </a:lnTo>
                  <a:lnTo>
                    <a:pt x="571500" y="173990"/>
                  </a:lnTo>
                  <a:lnTo>
                    <a:pt x="623570" y="57150"/>
                  </a:lnTo>
                  <a:close/>
                </a:path>
                <a:path w="4279900" h="571500">
                  <a:moveTo>
                    <a:pt x="1918970" y="57150"/>
                  </a:moveTo>
                  <a:lnTo>
                    <a:pt x="1804670" y="0"/>
                  </a:lnTo>
                  <a:lnTo>
                    <a:pt x="1804670" y="38100"/>
                  </a:lnTo>
                  <a:lnTo>
                    <a:pt x="1460500" y="38100"/>
                  </a:lnTo>
                  <a:lnTo>
                    <a:pt x="1460500" y="76200"/>
                  </a:lnTo>
                  <a:lnTo>
                    <a:pt x="1804670" y="76200"/>
                  </a:lnTo>
                  <a:lnTo>
                    <a:pt x="1804670" y="114300"/>
                  </a:lnTo>
                  <a:lnTo>
                    <a:pt x="1918970" y="57150"/>
                  </a:lnTo>
                  <a:close/>
                </a:path>
                <a:path w="4279900" h="571500">
                  <a:moveTo>
                    <a:pt x="3214370" y="57150"/>
                  </a:moveTo>
                  <a:lnTo>
                    <a:pt x="3100070" y="0"/>
                  </a:lnTo>
                  <a:lnTo>
                    <a:pt x="3100070" y="38100"/>
                  </a:lnTo>
                  <a:lnTo>
                    <a:pt x="2755900" y="38100"/>
                  </a:lnTo>
                  <a:lnTo>
                    <a:pt x="2755900" y="76200"/>
                  </a:lnTo>
                  <a:lnTo>
                    <a:pt x="3100070" y="76200"/>
                  </a:lnTo>
                  <a:lnTo>
                    <a:pt x="3100070" y="114300"/>
                  </a:lnTo>
                  <a:lnTo>
                    <a:pt x="3214370" y="57150"/>
                  </a:lnTo>
                  <a:close/>
                </a:path>
                <a:path w="4279900" h="571500">
                  <a:moveTo>
                    <a:pt x="4279900" y="57150"/>
                  </a:moveTo>
                  <a:lnTo>
                    <a:pt x="4165600" y="0"/>
                  </a:lnTo>
                  <a:lnTo>
                    <a:pt x="4165600" y="38100"/>
                  </a:lnTo>
                  <a:lnTo>
                    <a:pt x="4051300" y="38100"/>
                  </a:lnTo>
                  <a:lnTo>
                    <a:pt x="4051300" y="76200"/>
                  </a:lnTo>
                  <a:lnTo>
                    <a:pt x="4165600" y="76200"/>
                  </a:lnTo>
                  <a:lnTo>
                    <a:pt x="4165600" y="114300"/>
                  </a:lnTo>
                  <a:lnTo>
                    <a:pt x="4279900" y="57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362200" y="617092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30" h="532129">
                  <a:moveTo>
                    <a:pt x="748030" y="0"/>
                  </a:moveTo>
                  <a:lnTo>
                    <a:pt x="88900" y="0"/>
                  </a:lnTo>
                  <a:lnTo>
                    <a:pt x="56257" y="7441"/>
                  </a:lnTo>
                  <a:lnTo>
                    <a:pt x="27781" y="27146"/>
                  </a:lnTo>
                  <a:lnTo>
                    <a:pt x="7639" y="55185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337"/>
                  </a:lnTo>
                  <a:lnTo>
                    <a:pt x="27781" y="503872"/>
                  </a:lnTo>
                  <a:lnTo>
                    <a:pt x="56257" y="524311"/>
                  </a:lnTo>
                  <a:lnTo>
                    <a:pt x="88900" y="532130"/>
                  </a:lnTo>
                  <a:lnTo>
                    <a:pt x="748030" y="532130"/>
                  </a:lnTo>
                  <a:lnTo>
                    <a:pt x="780672" y="524311"/>
                  </a:lnTo>
                  <a:lnTo>
                    <a:pt x="809148" y="503872"/>
                  </a:lnTo>
                  <a:lnTo>
                    <a:pt x="829290" y="475337"/>
                  </a:lnTo>
                  <a:lnTo>
                    <a:pt x="836930" y="443230"/>
                  </a:lnTo>
                  <a:lnTo>
                    <a:pt x="836930" y="87630"/>
                  </a:lnTo>
                  <a:lnTo>
                    <a:pt x="829290" y="55185"/>
                  </a:lnTo>
                  <a:lnTo>
                    <a:pt x="809148" y="27146"/>
                  </a:lnTo>
                  <a:lnTo>
                    <a:pt x="780672" y="7441"/>
                  </a:lnTo>
                  <a:lnTo>
                    <a:pt x="748030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2362200" y="617092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30" h="532129">
                  <a:moveTo>
                    <a:pt x="88900" y="0"/>
                  </a:moveTo>
                  <a:lnTo>
                    <a:pt x="56257" y="7441"/>
                  </a:lnTo>
                  <a:lnTo>
                    <a:pt x="27781" y="27146"/>
                  </a:lnTo>
                  <a:lnTo>
                    <a:pt x="7639" y="55185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337"/>
                  </a:lnTo>
                  <a:lnTo>
                    <a:pt x="27781" y="503872"/>
                  </a:lnTo>
                  <a:lnTo>
                    <a:pt x="56257" y="524311"/>
                  </a:lnTo>
                  <a:lnTo>
                    <a:pt x="88900" y="532130"/>
                  </a:lnTo>
                  <a:lnTo>
                    <a:pt x="748030" y="532130"/>
                  </a:lnTo>
                  <a:lnTo>
                    <a:pt x="780672" y="524311"/>
                  </a:lnTo>
                  <a:lnTo>
                    <a:pt x="809148" y="503872"/>
                  </a:lnTo>
                  <a:lnTo>
                    <a:pt x="829290" y="475337"/>
                  </a:lnTo>
                  <a:lnTo>
                    <a:pt x="836930" y="443230"/>
                  </a:lnTo>
                  <a:lnTo>
                    <a:pt x="836930" y="87630"/>
                  </a:lnTo>
                  <a:lnTo>
                    <a:pt x="829290" y="55185"/>
                  </a:lnTo>
                  <a:lnTo>
                    <a:pt x="809148" y="27146"/>
                  </a:lnTo>
                  <a:lnTo>
                    <a:pt x="780672" y="7441"/>
                  </a:lnTo>
                  <a:lnTo>
                    <a:pt x="74803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652837" y="6166167"/>
            <a:ext cx="846455" cy="541655"/>
            <a:chOff x="3652837" y="6166167"/>
            <a:chExt cx="846455" cy="541655"/>
          </a:xfrm>
        </p:grpSpPr>
        <p:sp>
          <p:nvSpPr>
            <p:cNvPr id="35" name="object 35"/>
            <p:cNvSpPr/>
            <p:nvPr/>
          </p:nvSpPr>
          <p:spPr>
            <a:xfrm>
              <a:off x="3657600" y="617092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748029" y="0"/>
                  </a:moveTo>
                  <a:lnTo>
                    <a:pt x="88900" y="0"/>
                  </a:lnTo>
                  <a:lnTo>
                    <a:pt x="56257" y="7441"/>
                  </a:lnTo>
                  <a:lnTo>
                    <a:pt x="27781" y="27146"/>
                  </a:lnTo>
                  <a:lnTo>
                    <a:pt x="7639" y="55185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337"/>
                  </a:lnTo>
                  <a:lnTo>
                    <a:pt x="27781" y="503872"/>
                  </a:lnTo>
                  <a:lnTo>
                    <a:pt x="56257" y="524311"/>
                  </a:lnTo>
                  <a:lnTo>
                    <a:pt x="88900" y="532130"/>
                  </a:lnTo>
                  <a:lnTo>
                    <a:pt x="748029" y="532130"/>
                  </a:lnTo>
                  <a:lnTo>
                    <a:pt x="780672" y="524311"/>
                  </a:lnTo>
                  <a:lnTo>
                    <a:pt x="809148" y="503872"/>
                  </a:lnTo>
                  <a:lnTo>
                    <a:pt x="829290" y="475337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185"/>
                  </a:lnTo>
                  <a:lnTo>
                    <a:pt x="809148" y="27146"/>
                  </a:lnTo>
                  <a:lnTo>
                    <a:pt x="780672" y="7441"/>
                  </a:lnTo>
                  <a:lnTo>
                    <a:pt x="748029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657600" y="617092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88900" y="0"/>
                  </a:moveTo>
                  <a:lnTo>
                    <a:pt x="56257" y="7441"/>
                  </a:lnTo>
                  <a:lnTo>
                    <a:pt x="27781" y="27146"/>
                  </a:lnTo>
                  <a:lnTo>
                    <a:pt x="7639" y="55185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337"/>
                  </a:lnTo>
                  <a:lnTo>
                    <a:pt x="27781" y="503872"/>
                  </a:lnTo>
                  <a:lnTo>
                    <a:pt x="56257" y="524311"/>
                  </a:lnTo>
                  <a:lnTo>
                    <a:pt x="88900" y="532130"/>
                  </a:lnTo>
                  <a:lnTo>
                    <a:pt x="748029" y="532130"/>
                  </a:lnTo>
                  <a:lnTo>
                    <a:pt x="780672" y="524311"/>
                  </a:lnTo>
                  <a:lnTo>
                    <a:pt x="809148" y="503872"/>
                  </a:lnTo>
                  <a:lnTo>
                    <a:pt x="829290" y="475337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185"/>
                  </a:lnTo>
                  <a:lnTo>
                    <a:pt x="809148" y="27146"/>
                  </a:lnTo>
                  <a:lnTo>
                    <a:pt x="780672" y="7441"/>
                  </a:lnTo>
                  <a:lnTo>
                    <a:pt x="748029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4946967" y="6166167"/>
            <a:ext cx="846455" cy="541655"/>
            <a:chOff x="4946967" y="6166167"/>
            <a:chExt cx="846455" cy="541655"/>
          </a:xfrm>
        </p:grpSpPr>
        <p:sp>
          <p:nvSpPr>
            <p:cNvPr id="38" name="object 38"/>
            <p:cNvSpPr/>
            <p:nvPr/>
          </p:nvSpPr>
          <p:spPr>
            <a:xfrm>
              <a:off x="4951729" y="617092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748030" y="0"/>
                  </a:moveTo>
                  <a:lnTo>
                    <a:pt x="88900" y="0"/>
                  </a:lnTo>
                  <a:lnTo>
                    <a:pt x="56257" y="7441"/>
                  </a:lnTo>
                  <a:lnTo>
                    <a:pt x="27781" y="27146"/>
                  </a:lnTo>
                  <a:lnTo>
                    <a:pt x="7639" y="55185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337"/>
                  </a:lnTo>
                  <a:lnTo>
                    <a:pt x="27781" y="503872"/>
                  </a:lnTo>
                  <a:lnTo>
                    <a:pt x="56257" y="524311"/>
                  </a:lnTo>
                  <a:lnTo>
                    <a:pt x="88900" y="532130"/>
                  </a:lnTo>
                  <a:lnTo>
                    <a:pt x="748030" y="532130"/>
                  </a:lnTo>
                  <a:lnTo>
                    <a:pt x="780672" y="524311"/>
                  </a:lnTo>
                  <a:lnTo>
                    <a:pt x="809148" y="503872"/>
                  </a:lnTo>
                  <a:lnTo>
                    <a:pt x="829290" y="475337"/>
                  </a:lnTo>
                  <a:lnTo>
                    <a:pt x="836930" y="443230"/>
                  </a:lnTo>
                  <a:lnTo>
                    <a:pt x="836930" y="87630"/>
                  </a:lnTo>
                  <a:lnTo>
                    <a:pt x="829290" y="55185"/>
                  </a:lnTo>
                  <a:lnTo>
                    <a:pt x="809148" y="27146"/>
                  </a:lnTo>
                  <a:lnTo>
                    <a:pt x="780672" y="7441"/>
                  </a:lnTo>
                  <a:lnTo>
                    <a:pt x="748030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4951729" y="617092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88900" y="0"/>
                  </a:moveTo>
                  <a:lnTo>
                    <a:pt x="56257" y="7441"/>
                  </a:lnTo>
                  <a:lnTo>
                    <a:pt x="27781" y="27146"/>
                  </a:lnTo>
                  <a:lnTo>
                    <a:pt x="7639" y="55185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337"/>
                  </a:lnTo>
                  <a:lnTo>
                    <a:pt x="27781" y="503872"/>
                  </a:lnTo>
                  <a:lnTo>
                    <a:pt x="56257" y="524311"/>
                  </a:lnTo>
                  <a:lnTo>
                    <a:pt x="88900" y="532130"/>
                  </a:lnTo>
                  <a:lnTo>
                    <a:pt x="748030" y="532130"/>
                  </a:lnTo>
                  <a:lnTo>
                    <a:pt x="780672" y="524311"/>
                  </a:lnTo>
                  <a:lnTo>
                    <a:pt x="809148" y="503872"/>
                  </a:lnTo>
                  <a:lnTo>
                    <a:pt x="829290" y="475337"/>
                  </a:lnTo>
                  <a:lnTo>
                    <a:pt x="836930" y="443230"/>
                  </a:lnTo>
                  <a:lnTo>
                    <a:pt x="836930" y="87630"/>
                  </a:lnTo>
                  <a:lnTo>
                    <a:pt x="829290" y="55185"/>
                  </a:lnTo>
                  <a:lnTo>
                    <a:pt x="809148" y="27146"/>
                  </a:lnTo>
                  <a:lnTo>
                    <a:pt x="780672" y="7441"/>
                  </a:lnTo>
                  <a:lnTo>
                    <a:pt x="74803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232967" y="6166167"/>
            <a:ext cx="846455" cy="541655"/>
            <a:chOff x="7232967" y="6166167"/>
            <a:chExt cx="846455" cy="541655"/>
          </a:xfrm>
        </p:grpSpPr>
        <p:sp>
          <p:nvSpPr>
            <p:cNvPr id="41" name="object 41"/>
            <p:cNvSpPr/>
            <p:nvPr/>
          </p:nvSpPr>
          <p:spPr>
            <a:xfrm>
              <a:off x="7237730" y="617092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748029" y="0"/>
                  </a:moveTo>
                  <a:lnTo>
                    <a:pt x="88900" y="0"/>
                  </a:lnTo>
                  <a:lnTo>
                    <a:pt x="56257" y="7441"/>
                  </a:lnTo>
                  <a:lnTo>
                    <a:pt x="27781" y="27146"/>
                  </a:lnTo>
                  <a:lnTo>
                    <a:pt x="7639" y="55185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337"/>
                  </a:lnTo>
                  <a:lnTo>
                    <a:pt x="27781" y="503872"/>
                  </a:lnTo>
                  <a:lnTo>
                    <a:pt x="56257" y="524311"/>
                  </a:lnTo>
                  <a:lnTo>
                    <a:pt x="88900" y="532130"/>
                  </a:lnTo>
                  <a:lnTo>
                    <a:pt x="748029" y="532130"/>
                  </a:lnTo>
                  <a:lnTo>
                    <a:pt x="780672" y="524311"/>
                  </a:lnTo>
                  <a:lnTo>
                    <a:pt x="809148" y="503872"/>
                  </a:lnTo>
                  <a:lnTo>
                    <a:pt x="829290" y="475337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185"/>
                  </a:lnTo>
                  <a:lnTo>
                    <a:pt x="809148" y="27146"/>
                  </a:lnTo>
                  <a:lnTo>
                    <a:pt x="780672" y="7441"/>
                  </a:lnTo>
                  <a:lnTo>
                    <a:pt x="748029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7237730" y="617092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88900" y="0"/>
                  </a:moveTo>
                  <a:lnTo>
                    <a:pt x="56257" y="7441"/>
                  </a:lnTo>
                  <a:lnTo>
                    <a:pt x="27781" y="27146"/>
                  </a:lnTo>
                  <a:lnTo>
                    <a:pt x="7639" y="55185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337"/>
                  </a:lnTo>
                  <a:lnTo>
                    <a:pt x="27781" y="503872"/>
                  </a:lnTo>
                  <a:lnTo>
                    <a:pt x="56257" y="524311"/>
                  </a:lnTo>
                  <a:lnTo>
                    <a:pt x="88900" y="532130"/>
                  </a:lnTo>
                  <a:lnTo>
                    <a:pt x="748029" y="532130"/>
                  </a:lnTo>
                  <a:lnTo>
                    <a:pt x="780672" y="524311"/>
                  </a:lnTo>
                  <a:lnTo>
                    <a:pt x="809148" y="503872"/>
                  </a:lnTo>
                  <a:lnTo>
                    <a:pt x="829290" y="475337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185"/>
                  </a:lnTo>
                  <a:lnTo>
                    <a:pt x="809148" y="27146"/>
                  </a:lnTo>
                  <a:lnTo>
                    <a:pt x="780672" y="7441"/>
                  </a:lnTo>
                  <a:lnTo>
                    <a:pt x="748029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3199129" y="5631497"/>
            <a:ext cx="5871210" cy="843280"/>
            <a:chOff x="3199129" y="5631497"/>
            <a:chExt cx="5871210" cy="843280"/>
          </a:xfrm>
        </p:grpSpPr>
        <p:sp>
          <p:nvSpPr>
            <p:cNvPr id="44" name="object 44"/>
            <p:cNvSpPr/>
            <p:nvPr/>
          </p:nvSpPr>
          <p:spPr>
            <a:xfrm>
              <a:off x="3199130" y="6398259"/>
              <a:ext cx="2819400" cy="76200"/>
            </a:xfrm>
            <a:custGeom>
              <a:avLst/>
              <a:gdLst/>
              <a:ahLst/>
              <a:cxnLst/>
              <a:rect l="l" t="t" r="r" b="b"/>
              <a:pathLst>
                <a:path w="2819400" h="76200">
                  <a:moveTo>
                    <a:pt x="458470" y="38100"/>
                  </a:moveTo>
                  <a:lnTo>
                    <a:pt x="382270" y="0"/>
                  </a:lnTo>
                  <a:lnTo>
                    <a:pt x="382270" y="33020"/>
                  </a:lnTo>
                  <a:lnTo>
                    <a:pt x="0" y="33020"/>
                  </a:lnTo>
                  <a:lnTo>
                    <a:pt x="0" y="43180"/>
                  </a:lnTo>
                  <a:lnTo>
                    <a:pt x="382270" y="43180"/>
                  </a:lnTo>
                  <a:lnTo>
                    <a:pt x="382270" y="76200"/>
                  </a:lnTo>
                  <a:lnTo>
                    <a:pt x="458470" y="38100"/>
                  </a:lnTo>
                  <a:close/>
                </a:path>
                <a:path w="2819400" h="76200">
                  <a:moveTo>
                    <a:pt x="1752600" y="38100"/>
                  </a:moveTo>
                  <a:lnTo>
                    <a:pt x="1676400" y="0"/>
                  </a:lnTo>
                  <a:lnTo>
                    <a:pt x="1676400" y="33020"/>
                  </a:lnTo>
                  <a:lnTo>
                    <a:pt x="1295400" y="33020"/>
                  </a:lnTo>
                  <a:lnTo>
                    <a:pt x="1295400" y="43180"/>
                  </a:lnTo>
                  <a:lnTo>
                    <a:pt x="1676400" y="43180"/>
                  </a:lnTo>
                  <a:lnTo>
                    <a:pt x="1676400" y="76200"/>
                  </a:lnTo>
                  <a:lnTo>
                    <a:pt x="1752600" y="38100"/>
                  </a:lnTo>
                  <a:close/>
                </a:path>
                <a:path w="2819400" h="76200">
                  <a:moveTo>
                    <a:pt x="2819400" y="38100"/>
                  </a:moveTo>
                  <a:lnTo>
                    <a:pt x="2743200" y="0"/>
                  </a:lnTo>
                  <a:lnTo>
                    <a:pt x="2743200" y="33020"/>
                  </a:lnTo>
                  <a:lnTo>
                    <a:pt x="2589530" y="33020"/>
                  </a:lnTo>
                  <a:lnTo>
                    <a:pt x="2589530" y="43180"/>
                  </a:lnTo>
                  <a:lnTo>
                    <a:pt x="2743200" y="43180"/>
                  </a:lnTo>
                  <a:lnTo>
                    <a:pt x="2743200" y="76200"/>
                  </a:lnTo>
                  <a:lnTo>
                    <a:pt x="281940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228329" y="563625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748029" y="0"/>
                  </a:moveTo>
                  <a:lnTo>
                    <a:pt x="88900" y="0"/>
                  </a:ln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899"/>
                  </a:lnTo>
                  <a:lnTo>
                    <a:pt x="0" y="443229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29"/>
                  </a:lnTo>
                  <a:lnTo>
                    <a:pt x="748029" y="532129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29" y="443229"/>
                  </a:lnTo>
                  <a:lnTo>
                    <a:pt x="836929" y="88899"/>
                  </a:lnTo>
                  <a:lnTo>
                    <a:pt x="829290" y="56257"/>
                  </a:lnTo>
                  <a:lnTo>
                    <a:pt x="809148" y="27781"/>
                  </a:lnTo>
                  <a:lnTo>
                    <a:pt x="780672" y="7639"/>
                  </a:lnTo>
                  <a:lnTo>
                    <a:pt x="748029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228329" y="563625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88900" y="0"/>
                  </a:moveTo>
                  <a:lnTo>
                    <a:pt x="56257" y="7639"/>
                  </a:lnTo>
                  <a:lnTo>
                    <a:pt x="27781" y="27781"/>
                  </a:lnTo>
                  <a:lnTo>
                    <a:pt x="7639" y="56257"/>
                  </a:lnTo>
                  <a:lnTo>
                    <a:pt x="0" y="88899"/>
                  </a:lnTo>
                  <a:lnTo>
                    <a:pt x="0" y="443229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29"/>
                  </a:lnTo>
                  <a:lnTo>
                    <a:pt x="748029" y="532129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29" y="443229"/>
                  </a:lnTo>
                  <a:lnTo>
                    <a:pt x="836929" y="88899"/>
                  </a:lnTo>
                  <a:lnTo>
                    <a:pt x="829290" y="56257"/>
                  </a:lnTo>
                  <a:lnTo>
                    <a:pt x="809148" y="27781"/>
                  </a:lnTo>
                  <a:lnTo>
                    <a:pt x="780672" y="7639"/>
                  </a:lnTo>
                  <a:lnTo>
                    <a:pt x="748029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910589" y="5024437"/>
            <a:ext cx="7340600" cy="1417320"/>
            <a:chOff x="910589" y="5024437"/>
            <a:chExt cx="7340600" cy="1417320"/>
          </a:xfrm>
        </p:grpSpPr>
        <p:sp>
          <p:nvSpPr>
            <p:cNvPr id="48" name="object 48"/>
            <p:cNvSpPr/>
            <p:nvPr/>
          </p:nvSpPr>
          <p:spPr>
            <a:xfrm>
              <a:off x="910590" y="5557519"/>
              <a:ext cx="1869439" cy="882650"/>
            </a:xfrm>
            <a:custGeom>
              <a:avLst/>
              <a:gdLst/>
              <a:ahLst/>
              <a:cxnLst/>
              <a:rect l="l" t="t" r="r" b="b"/>
              <a:pathLst>
                <a:path w="1869439" h="882650">
                  <a:moveTo>
                    <a:pt x="1451610" y="878840"/>
                  </a:moveTo>
                  <a:lnTo>
                    <a:pt x="1398270" y="814070"/>
                  </a:lnTo>
                  <a:lnTo>
                    <a:pt x="1384604" y="843584"/>
                  </a:lnTo>
                  <a:lnTo>
                    <a:pt x="3810" y="232410"/>
                  </a:lnTo>
                  <a:lnTo>
                    <a:pt x="0" y="241300"/>
                  </a:lnTo>
                  <a:lnTo>
                    <a:pt x="1380540" y="852360"/>
                  </a:lnTo>
                  <a:lnTo>
                    <a:pt x="1366520" y="882650"/>
                  </a:lnTo>
                  <a:lnTo>
                    <a:pt x="1451610" y="878840"/>
                  </a:lnTo>
                  <a:close/>
                </a:path>
                <a:path w="1869439" h="882650">
                  <a:moveTo>
                    <a:pt x="1869440" y="613410"/>
                  </a:moveTo>
                  <a:lnTo>
                    <a:pt x="1831340" y="538480"/>
                  </a:lnTo>
                  <a:lnTo>
                    <a:pt x="1811756" y="565340"/>
                  </a:lnTo>
                  <a:lnTo>
                    <a:pt x="1035050" y="0"/>
                  </a:lnTo>
                  <a:lnTo>
                    <a:pt x="1028700" y="7620"/>
                  </a:lnTo>
                  <a:lnTo>
                    <a:pt x="1806359" y="572744"/>
                  </a:lnTo>
                  <a:lnTo>
                    <a:pt x="1786890" y="599440"/>
                  </a:lnTo>
                  <a:lnTo>
                    <a:pt x="1869440" y="613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5180330" y="5029200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748030" y="0"/>
                  </a:moveTo>
                  <a:lnTo>
                    <a:pt x="88900" y="0"/>
                  </a:lnTo>
                  <a:lnTo>
                    <a:pt x="56257" y="7619"/>
                  </a:lnTo>
                  <a:lnTo>
                    <a:pt x="27781" y="27622"/>
                  </a:lnTo>
                  <a:lnTo>
                    <a:pt x="7639" y="55721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30"/>
                  </a:lnTo>
                  <a:lnTo>
                    <a:pt x="748030" y="532130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30" y="443230"/>
                  </a:lnTo>
                  <a:lnTo>
                    <a:pt x="836930" y="87630"/>
                  </a:lnTo>
                  <a:lnTo>
                    <a:pt x="829290" y="55721"/>
                  </a:lnTo>
                  <a:lnTo>
                    <a:pt x="809148" y="27622"/>
                  </a:lnTo>
                  <a:lnTo>
                    <a:pt x="780672" y="7619"/>
                  </a:lnTo>
                  <a:lnTo>
                    <a:pt x="748030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180330" y="5029200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88900" y="0"/>
                  </a:moveTo>
                  <a:lnTo>
                    <a:pt x="56257" y="7619"/>
                  </a:lnTo>
                  <a:lnTo>
                    <a:pt x="27781" y="27622"/>
                  </a:lnTo>
                  <a:lnTo>
                    <a:pt x="7639" y="55721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39" y="475872"/>
                  </a:lnTo>
                  <a:lnTo>
                    <a:pt x="27781" y="504348"/>
                  </a:lnTo>
                  <a:lnTo>
                    <a:pt x="56257" y="524490"/>
                  </a:lnTo>
                  <a:lnTo>
                    <a:pt x="88900" y="532130"/>
                  </a:lnTo>
                  <a:lnTo>
                    <a:pt x="748030" y="532130"/>
                  </a:lnTo>
                  <a:lnTo>
                    <a:pt x="780672" y="524490"/>
                  </a:lnTo>
                  <a:lnTo>
                    <a:pt x="809148" y="504348"/>
                  </a:lnTo>
                  <a:lnTo>
                    <a:pt x="829290" y="475872"/>
                  </a:lnTo>
                  <a:lnTo>
                    <a:pt x="836930" y="443230"/>
                  </a:lnTo>
                  <a:lnTo>
                    <a:pt x="836930" y="87630"/>
                  </a:lnTo>
                  <a:lnTo>
                    <a:pt x="829290" y="55721"/>
                  </a:lnTo>
                  <a:lnTo>
                    <a:pt x="809148" y="27622"/>
                  </a:lnTo>
                  <a:lnTo>
                    <a:pt x="780672" y="7619"/>
                  </a:lnTo>
                  <a:lnTo>
                    <a:pt x="748030" y="0"/>
                  </a:lnTo>
                  <a:lnTo>
                    <a:pt x="889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7233920" y="5290819"/>
              <a:ext cx="1017269" cy="1150620"/>
            </a:xfrm>
            <a:custGeom>
              <a:avLst/>
              <a:gdLst/>
              <a:ahLst/>
              <a:cxnLst/>
              <a:rect l="l" t="t" r="r" b="b"/>
              <a:pathLst>
                <a:path w="1017270" h="1150620">
                  <a:moveTo>
                    <a:pt x="994410" y="612140"/>
                  </a:moveTo>
                  <a:lnTo>
                    <a:pt x="949960" y="541020"/>
                  </a:lnTo>
                  <a:lnTo>
                    <a:pt x="932586" y="569048"/>
                  </a:lnTo>
                  <a:lnTo>
                    <a:pt x="5080" y="0"/>
                  </a:lnTo>
                  <a:lnTo>
                    <a:pt x="0" y="7620"/>
                  </a:lnTo>
                  <a:lnTo>
                    <a:pt x="927760" y="576821"/>
                  </a:lnTo>
                  <a:lnTo>
                    <a:pt x="910590" y="604520"/>
                  </a:lnTo>
                  <a:lnTo>
                    <a:pt x="994410" y="612140"/>
                  </a:lnTo>
                  <a:close/>
                </a:path>
                <a:path w="1017270" h="1150620">
                  <a:moveTo>
                    <a:pt x="1017270" y="737870"/>
                  </a:moveTo>
                  <a:lnTo>
                    <a:pt x="994410" y="612140"/>
                  </a:lnTo>
                  <a:lnTo>
                    <a:pt x="908050" y="706120"/>
                  </a:lnTo>
                  <a:lnTo>
                    <a:pt x="943686" y="716483"/>
                  </a:lnTo>
                  <a:lnTo>
                    <a:pt x="821690" y="1140460"/>
                  </a:lnTo>
                  <a:lnTo>
                    <a:pt x="858520" y="1150620"/>
                  </a:lnTo>
                  <a:lnTo>
                    <a:pt x="980363" y="727151"/>
                  </a:lnTo>
                  <a:lnTo>
                    <a:pt x="1017270" y="7378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6013767" y="5256529"/>
            <a:ext cx="846455" cy="1451610"/>
            <a:chOff x="6013767" y="5256529"/>
            <a:chExt cx="846455" cy="1451610"/>
          </a:xfrm>
        </p:grpSpPr>
        <p:sp>
          <p:nvSpPr>
            <p:cNvPr id="53" name="object 53"/>
            <p:cNvSpPr/>
            <p:nvPr/>
          </p:nvSpPr>
          <p:spPr>
            <a:xfrm>
              <a:off x="6017260" y="5256529"/>
              <a:ext cx="382270" cy="76200"/>
            </a:xfrm>
            <a:custGeom>
              <a:avLst/>
              <a:gdLst/>
              <a:ahLst/>
              <a:cxnLst/>
              <a:rect l="l" t="t" r="r" b="b"/>
              <a:pathLst>
                <a:path w="382270" h="76200">
                  <a:moveTo>
                    <a:pt x="382270" y="38100"/>
                  </a:moveTo>
                  <a:lnTo>
                    <a:pt x="306070" y="0"/>
                  </a:lnTo>
                  <a:lnTo>
                    <a:pt x="306070" y="34290"/>
                  </a:lnTo>
                  <a:lnTo>
                    <a:pt x="0" y="34290"/>
                  </a:lnTo>
                  <a:lnTo>
                    <a:pt x="0" y="43180"/>
                  </a:lnTo>
                  <a:lnTo>
                    <a:pt x="306070" y="43180"/>
                  </a:lnTo>
                  <a:lnTo>
                    <a:pt x="306070" y="76200"/>
                  </a:lnTo>
                  <a:lnTo>
                    <a:pt x="38227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018529" y="617092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748029" y="0"/>
                  </a:moveTo>
                  <a:lnTo>
                    <a:pt x="87630" y="0"/>
                  </a:lnTo>
                  <a:lnTo>
                    <a:pt x="55721" y="7441"/>
                  </a:lnTo>
                  <a:lnTo>
                    <a:pt x="27622" y="27146"/>
                  </a:lnTo>
                  <a:lnTo>
                    <a:pt x="7619" y="55185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20" y="475337"/>
                  </a:lnTo>
                  <a:lnTo>
                    <a:pt x="27622" y="503872"/>
                  </a:lnTo>
                  <a:lnTo>
                    <a:pt x="55721" y="524311"/>
                  </a:lnTo>
                  <a:lnTo>
                    <a:pt x="87630" y="532130"/>
                  </a:lnTo>
                  <a:lnTo>
                    <a:pt x="748029" y="532130"/>
                  </a:lnTo>
                  <a:lnTo>
                    <a:pt x="780672" y="524311"/>
                  </a:lnTo>
                  <a:lnTo>
                    <a:pt x="809148" y="503872"/>
                  </a:lnTo>
                  <a:lnTo>
                    <a:pt x="829290" y="475337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185"/>
                  </a:lnTo>
                  <a:lnTo>
                    <a:pt x="809148" y="27146"/>
                  </a:lnTo>
                  <a:lnTo>
                    <a:pt x="780672" y="7441"/>
                  </a:lnTo>
                  <a:lnTo>
                    <a:pt x="748029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018529" y="6170929"/>
              <a:ext cx="836930" cy="532130"/>
            </a:xfrm>
            <a:custGeom>
              <a:avLst/>
              <a:gdLst/>
              <a:ahLst/>
              <a:cxnLst/>
              <a:rect l="l" t="t" r="r" b="b"/>
              <a:pathLst>
                <a:path w="836929" h="532129">
                  <a:moveTo>
                    <a:pt x="87630" y="0"/>
                  </a:moveTo>
                  <a:lnTo>
                    <a:pt x="55721" y="7441"/>
                  </a:lnTo>
                  <a:lnTo>
                    <a:pt x="27622" y="27146"/>
                  </a:lnTo>
                  <a:lnTo>
                    <a:pt x="7619" y="55185"/>
                  </a:lnTo>
                  <a:lnTo>
                    <a:pt x="0" y="87630"/>
                  </a:lnTo>
                  <a:lnTo>
                    <a:pt x="0" y="443230"/>
                  </a:lnTo>
                  <a:lnTo>
                    <a:pt x="7620" y="475337"/>
                  </a:lnTo>
                  <a:lnTo>
                    <a:pt x="27622" y="503872"/>
                  </a:lnTo>
                  <a:lnTo>
                    <a:pt x="55721" y="524311"/>
                  </a:lnTo>
                  <a:lnTo>
                    <a:pt x="87630" y="532130"/>
                  </a:lnTo>
                  <a:lnTo>
                    <a:pt x="748029" y="532130"/>
                  </a:lnTo>
                  <a:lnTo>
                    <a:pt x="780672" y="524311"/>
                  </a:lnTo>
                  <a:lnTo>
                    <a:pt x="809148" y="503872"/>
                  </a:lnTo>
                  <a:lnTo>
                    <a:pt x="829290" y="475337"/>
                  </a:lnTo>
                  <a:lnTo>
                    <a:pt x="836929" y="443230"/>
                  </a:lnTo>
                  <a:lnTo>
                    <a:pt x="836929" y="87630"/>
                  </a:lnTo>
                  <a:lnTo>
                    <a:pt x="829290" y="55185"/>
                  </a:lnTo>
                  <a:lnTo>
                    <a:pt x="809148" y="27146"/>
                  </a:lnTo>
                  <a:lnTo>
                    <a:pt x="780672" y="7441"/>
                  </a:lnTo>
                  <a:lnTo>
                    <a:pt x="748029" y="0"/>
                  </a:lnTo>
                  <a:lnTo>
                    <a:pt x="8763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sp>
        <p:nvSpPr>
          <p:cNvPr id="56" name="object 56"/>
          <p:cNvSpPr/>
          <p:nvPr/>
        </p:nvSpPr>
        <p:spPr>
          <a:xfrm>
            <a:off x="5586730" y="5544820"/>
            <a:ext cx="1651000" cy="948690"/>
          </a:xfrm>
          <a:custGeom>
            <a:avLst/>
            <a:gdLst/>
            <a:ahLst/>
            <a:cxnLst/>
            <a:rect l="l" t="t" r="r" b="b"/>
            <a:pathLst>
              <a:path w="1651000" h="948689">
                <a:moveTo>
                  <a:pt x="849630" y="626110"/>
                </a:moveTo>
                <a:lnTo>
                  <a:pt x="791210" y="511810"/>
                </a:lnTo>
                <a:lnTo>
                  <a:pt x="768337" y="543306"/>
                </a:lnTo>
                <a:lnTo>
                  <a:pt x="22860" y="0"/>
                </a:lnTo>
                <a:lnTo>
                  <a:pt x="0" y="31750"/>
                </a:lnTo>
                <a:lnTo>
                  <a:pt x="745782" y="574370"/>
                </a:lnTo>
                <a:lnTo>
                  <a:pt x="723900" y="604520"/>
                </a:lnTo>
                <a:lnTo>
                  <a:pt x="849630" y="626110"/>
                </a:lnTo>
                <a:close/>
              </a:path>
              <a:path w="1651000" h="948689">
                <a:moveTo>
                  <a:pt x="1651000" y="891540"/>
                </a:moveTo>
                <a:lnTo>
                  <a:pt x="1536700" y="834390"/>
                </a:lnTo>
                <a:lnTo>
                  <a:pt x="1536700" y="872490"/>
                </a:lnTo>
                <a:lnTo>
                  <a:pt x="1267460" y="872490"/>
                </a:lnTo>
                <a:lnTo>
                  <a:pt x="1267460" y="910590"/>
                </a:lnTo>
                <a:lnTo>
                  <a:pt x="1536700" y="910590"/>
                </a:lnTo>
                <a:lnTo>
                  <a:pt x="1536700" y="948690"/>
                </a:lnTo>
                <a:lnTo>
                  <a:pt x="1651000" y="891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329327" y="985927"/>
            <a:ext cx="2143125" cy="3133725"/>
            <a:chOff x="5329327" y="985927"/>
            <a:chExt cx="2143125" cy="3133725"/>
          </a:xfrm>
        </p:grpSpPr>
        <p:sp>
          <p:nvSpPr>
            <p:cNvPr id="58" name="object 58"/>
            <p:cNvSpPr/>
            <p:nvPr/>
          </p:nvSpPr>
          <p:spPr>
            <a:xfrm>
              <a:off x="5334000" y="99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334000" y="9906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5486400" y="1295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15240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5486400" y="1295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152400"/>
                  </a:lnTo>
                  <a:lnTo>
                    <a:pt x="762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5638800" y="1524000"/>
              <a:ext cx="381000" cy="152400"/>
            </a:xfrm>
            <a:custGeom>
              <a:avLst/>
              <a:gdLst/>
              <a:ahLst/>
              <a:cxnLst/>
              <a:rect l="l" t="t" r="r" b="b"/>
              <a:pathLst>
                <a:path w="381000" h="152400">
                  <a:moveTo>
                    <a:pt x="3810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81000" y="15240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5638800" y="1524000"/>
              <a:ext cx="381000" cy="152400"/>
            </a:xfrm>
            <a:custGeom>
              <a:avLst/>
              <a:gdLst/>
              <a:ahLst/>
              <a:cxnLst/>
              <a:rect l="l" t="t" r="r" b="b"/>
              <a:pathLst>
                <a:path w="381000" h="152400">
                  <a:moveTo>
                    <a:pt x="1905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381000" y="0"/>
                  </a:lnTo>
                  <a:lnTo>
                    <a:pt x="381000" y="152400"/>
                  </a:lnTo>
                  <a:lnTo>
                    <a:pt x="1905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096000" y="1828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04800" y="15240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6096000" y="18288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52400"/>
                  </a:lnTo>
                  <a:lnTo>
                    <a:pt x="1524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6934200" y="2438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04800" y="15240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6934200" y="24384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52400"/>
                  </a:lnTo>
                  <a:lnTo>
                    <a:pt x="1524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6019800" y="2971800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>
                  <a:moveTo>
                    <a:pt x="228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28600" y="15240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019800" y="2971800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>
                  <a:moveTo>
                    <a:pt x="1143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228600" y="0"/>
                  </a:lnTo>
                  <a:lnTo>
                    <a:pt x="228600" y="152400"/>
                  </a:lnTo>
                  <a:lnTo>
                    <a:pt x="1143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6248400" y="3200400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>
                  <a:moveTo>
                    <a:pt x="2286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28600" y="15240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6248400" y="3200400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>
                  <a:moveTo>
                    <a:pt x="1143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228600" y="0"/>
                  </a:lnTo>
                  <a:lnTo>
                    <a:pt x="228600" y="152400"/>
                  </a:lnTo>
                  <a:lnTo>
                    <a:pt x="1143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7010400" y="3429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3048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304800" y="15240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7010400" y="3429000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1524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304800" y="0"/>
                  </a:lnTo>
                  <a:lnTo>
                    <a:pt x="304800" y="152400"/>
                  </a:lnTo>
                  <a:lnTo>
                    <a:pt x="1524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7315200" y="3733800"/>
              <a:ext cx="76200" cy="152400"/>
            </a:xfrm>
            <a:custGeom>
              <a:avLst/>
              <a:gdLst/>
              <a:ahLst/>
              <a:cxnLst/>
              <a:rect l="l" t="t" r="r" b="b"/>
              <a:pathLst>
                <a:path w="76200" h="152400">
                  <a:moveTo>
                    <a:pt x="76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76200" y="15240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7315200" y="3733800"/>
              <a:ext cx="76200" cy="152400"/>
            </a:xfrm>
            <a:custGeom>
              <a:avLst/>
              <a:gdLst/>
              <a:ahLst/>
              <a:cxnLst/>
              <a:rect l="l" t="t" r="r" b="b"/>
              <a:pathLst>
                <a:path w="76200" h="152400">
                  <a:moveTo>
                    <a:pt x="381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152400"/>
                  </a:lnTo>
                  <a:lnTo>
                    <a:pt x="381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7391400" y="3962400"/>
              <a:ext cx="76200" cy="152400"/>
            </a:xfrm>
            <a:custGeom>
              <a:avLst/>
              <a:gdLst/>
              <a:ahLst/>
              <a:cxnLst/>
              <a:rect l="l" t="t" r="r" b="b"/>
              <a:pathLst>
                <a:path w="76200" h="152400">
                  <a:moveTo>
                    <a:pt x="762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76200" y="15240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7391400" y="3962400"/>
              <a:ext cx="76200" cy="152400"/>
            </a:xfrm>
            <a:custGeom>
              <a:avLst/>
              <a:gdLst/>
              <a:ahLst/>
              <a:cxnLst/>
              <a:rect l="l" t="t" r="r" b="b"/>
              <a:pathLst>
                <a:path w="76200" h="152400">
                  <a:moveTo>
                    <a:pt x="3810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152400"/>
                  </a:lnTo>
                  <a:lnTo>
                    <a:pt x="38100" y="152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78" name="object 78"/>
          <p:cNvGraphicFramePr>
            <a:graphicFrameLocks noGrp="1"/>
          </p:cNvGraphicFramePr>
          <p:nvPr/>
        </p:nvGraphicFramePr>
        <p:xfrm>
          <a:off x="366803" y="687069"/>
          <a:ext cx="8379453" cy="35471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/>
                <a:gridCol w="1619250"/>
                <a:gridCol w="838200"/>
                <a:gridCol w="609599"/>
                <a:gridCol w="609600"/>
                <a:gridCol w="609600"/>
                <a:gridCol w="153670"/>
                <a:gridCol w="152400"/>
                <a:gridCol w="74929"/>
                <a:gridCol w="306070"/>
                <a:gridCol w="73660"/>
                <a:gridCol w="154939"/>
                <a:gridCol w="152400"/>
                <a:gridCol w="73660"/>
                <a:gridCol w="379729"/>
                <a:gridCol w="80010"/>
                <a:gridCol w="76200"/>
                <a:gridCol w="226059"/>
                <a:gridCol w="78740"/>
                <a:gridCol w="152400"/>
                <a:gridCol w="149859"/>
                <a:gridCol w="379729"/>
                <a:gridCol w="382270"/>
                <a:gridCol w="381000"/>
              </a:tblGrid>
              <a:tr h="27305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Task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#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Task Name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Duration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Start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Finish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Pred.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grid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17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Establish increments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17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Analyze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Inc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Design Inc 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73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Code Inc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4/15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4/21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3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09465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31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Test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Inc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4/22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5/1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Install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Inc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5/2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5/6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65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63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09465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31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Analyze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Inc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Two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4/13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ts val="131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A,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Design Inc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Two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4/14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4/18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58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14629"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35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Code Inc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Two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4/19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4/22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ts val="135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H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73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Test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Inc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Two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6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5/2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5/7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E,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K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Install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Inc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Two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5/8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5/9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724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Close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out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project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5/10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5/11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F,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K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9" name="object 79"/>
          <p:cNvSpPr txBox="1"/>
          <p:nvPr/>
        </p:nvSpPr>
        <p:spPr>
          <a:xfrm>
            <a:off x="171450" y="5553709"/>
            <a:ext cx="645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 marR="5080" indent="-2794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A.</a:t>
            </a:r>
            <a:r>
              <a:rPr sz="1000" spc="-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Establish  Increments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90830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643379" y="5053329"/>
            <a:ext cx="597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marR="5080" indent="-8255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B.</a:t>
            </a:r>
            <a:r>
              <a:rPr sz="1000" spc="-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Analyze  Inc</a:t>
            </a:r>
            <a:r>
              <a:rPr sz="1000" spc="-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3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970529" y="5053329"/>
            <a:ext cx="533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080" indent="-5080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C.</a:t>
            </a:r>
            <a:r>
              <a:rPr sz="1000" spc="-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Design 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Inc</a:t>
            </a:r>
            <a:r>
              <a:rPr sz="1000" spc="-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8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307840" y="5053329"/>
            <a:ext cx="450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marR="5080" indent="-889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D.</a:t>
            </a:r>
            <a:r>
              <a:rPr sz="1000" spc="-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Code  Inc</a:t>
            </a:r>
            <a:r>
              <a:rPr sz="1000" spc="-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7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579869" y="5053329"/>
            <a:ext cx="4762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F.</a:t>
            </a:r>
            <a:r>
              <a:rPr sz="1000" spc="-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Install 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Inc</a:t>
            </a:r>
            <a:r>
              <a:rPr sz="1000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477770" y="6195059"/>
            <a:ext cx="605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G.</a:t>
            </a:r>
            <a:r>
              <a:rPr sz="1000" spc="-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Analyze  Inc</a:t>
            </a:r>
            <a:r>
              <a:rPr sz="100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Two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7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804920" y="6195059"/>
            <a:ext cx="5410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marR="5080" indent="-4318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H.</a:t>
            </a:r>
            <a:r>
              <a:rPr sz="1000" spc="-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Design 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Inc</a:t>
            </a:r>
            <a:r>
              <a:rPr sz="1000" spc="-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Two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142229" y="6195059"/>
            <a:ext cx="45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94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I.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Code  Inc</a:t>
            </a:r>
            <a:r>
              <a:rPr sz="1000" spc="-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Two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" algn="ctr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406640" y="6195059"/>
            <a:ext cx="49910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K.</a:t>
            </a:r>
            <a:r>
              <a:rPr sz="1000" spc="-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Install 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Inc</a:t>
            </a:r>
            <a:r>
              <a:rPr sz="1000" spc="-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Two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321040" y="5661659"/>
            <a:ext cx="6502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indent="-13335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L. Close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out 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Project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92735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382259" y="5053329"/>
            <a:ext cx="432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E. Test 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Inc</a:t>
            </a:r>
            <a:r>
              <a:rPr sz="1000" spc="-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One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10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209029" y="6195059"/>
            <a:ext cx="454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530">
              <a:spcBef>
                <a:spcPts val="100"/>
              </a:spcBef>
            </a:pP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J. Test  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Inc</a:t>
            </a:r>
            <a:r>
              <a:rPr sz="1000" spc="-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000" spc="-5" dirty="0">
                <a:solidFill>
                  <a:prstClr val="black"/>
                </a:solidFill>
                <a:latin typeface="Times New Roman"/>
                <a:cs typeface="Times New Roman"/>
              </a:rPr>
              <a:t>Two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35" algn="ctr"/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6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247640" y="474979"/>
            <a:ext cx="96329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67030" algn="l"/>
                <a:tab pos="722630" algn="l"/>
              </a:tabLst>
            </a:pP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4/1	</a:t>
            </a:r>
            <a:r>
              <a:rPr sz="1000" spc="1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/8	</a:t>
            </a:r>
            <a:r>
              <a:rPr sz="1000" spc="10" dirty="0">
                <a:solidFill>
                  <a:prstClr val="black"/>
                </a:solidFill>
                <a:latin typeface="Times New Roman"/>
                <a:cs typeface="Times New Roman"/>
              </a:rPr>
              <a:t>4</a:t>
            </a:r>
            <a:r>
              <a:rPr sz="1000" spc="-10" dirty="0">
                <a:solidFill>
                  <a:prstClr val="black"/>
                </a:solidFill>
                <a:latin typeface="Times New Roman"/>
                <a:cs typeface="Times New Roman"/>
              </a:rPr>
              <a:t>/</a:t>
            </a:r>
            <a:r>
              <a:rPr sz="1000" spc="1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345025" y="474979"/>
            <a:ext cx="25114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31800" algn="l"/>
                <a:tab pos="850900" algn="l"/>
                <a:tab pos="1206500" algn="l"/>
                <a:tab pos="1625600" algn="l"/>
                <a:tab pos="1979930" algn="l"/>
                <a:tab pos="2335530" algn="l"/>
              </a:tabLst>
            </a:pP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4/22	4/29	5/6	5/13	5/20	</a:t>
            </a:r>
            <a:r>
              <a:rPr sz="1000" spc="10" dirty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r>
              <a:rPr sz="1000" spc="-10" dirty="0">
                <a:solidFill>
                  <a:prstClr val="black"/>
                </a:solidFill>
                <a:latin typeface="Times New Roman"/>
                <a:cs typeface="Times New Roman"/>
              </a:rPr>
              <a:t>/</a:t>
            </a:r>
            <a:r>
              <a:rPr sz="1000" spc="1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r>
              <a:rPr sz="1000" dirty="0">
                <a:solidFill>
                  <a:prstClr val="black"/>
                </a:solidFill>
                <a:latin typeface="Times New Roman"/>
                <a:cs typeface="Times New Roman"/>
              </a:rPr>
              <a:t>7	6/3</a:t>
            </a:r>
            <a:endParaRPr sz="1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75920" y="4437379"/>
            <a:ext cx="35712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Task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network and the 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critical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path: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81000" y="186690"/>
            <a:ext cx="15875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Timeline</a:t>
            </a:r>
            <a:r>
              <a:rPr sz="2000" spc="-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chart: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3815079" y="34290"/>
            <a:ext cx="1634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10" dirty="0">
                <a:latin typeface="Times New Roman"/>
                <a:cs typeface="Times New Roman"/>
              </a:rPr>
              <a:t>S</a:t>
            </a:r>
            <a:r>
              <a:rPr sz="2400" b="1" u="none" dirty="0">
                <a:latin typeface="Times New Roman"/>
                <a:cs typeface="Times New Roman"/>
              </a:rPr>
              <a:t>OL</a:t>
            </a:r>
            <a:r>
              <a:rPr sz="2400" b="1" u="none" spc="-5" dirty="0">
                <a:latin typeface="Times New Roman"/>
                <a:cs typeface="Times New Roman"/>
              </a:rPr>
              <a:t>U</a:t>
            </a:r>
            <a:r>
              <a:rPr sz="2400" b="1" u="none" spc="-10" dirty="0">
                <a:latin typeface="Times New Roman"/>
                <a:cs typeface="Times New Roman"/>
              </a:rPr>
              <a:t>T</a:t>
            </a:r>
            <a:r>
              <a:rPr sz="2400" b="1" u="none" spc="5" dirty="0">
                <a:latin typeface="Times New Roman"/>
                <a:cs typeface="Times New Roman"/>
              </a:rPr>
              <a:t>I</a:t>
            </a:r>
            <a:r>
              <a:rPr sz="2400" b="1" u="none" dirty="0">
                <a:latin typeface="Times New Roman"/>
                <a:cs typeface="Times New Roman"/>
              </a:rPr>
              <a:t>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090670" y="4437379"/>
            <a:ext cx="1924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A-B-C-D-E-J-K-L</a:t>
            </a: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1661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4900" y="6350000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2389"/>
            <a:ext cx="9069070" cy="6634480"/>
            <a:chOff x="0" y="72389"/>
            <a:chExt cx="9069070" cy="6634480"/>
          </a:xfrm>
        </p:grpSpPr>
        <p:sp>
          <p:nvSpPr>
            <p:cNvPr id="4" name="object 4"/>
            <p:cNvSpPr/>
            <p:nvPr/>
          </p:nvSpPr>
          <p:spPr>
            <a:xfrm>
              <a:off x="420369" y="72389"/>
              <a:ext cx="8046720" cy="11531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93800"/>
              <a:ext cx="9069070" cy="55130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6149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53288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Qualitative</a:t>
            </a:r>
            <a:r>
              <a:rPr u="none" spc="45" dirty="0"/>
              <a:t> </a:t>
            </a:r>
            <a:r>
              <a:rPr u="none" spc="70" dirty="0"/>
              <a:t>approaches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1739" y="1802129"/>
            <a:ext cx="7090409" cy="5194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94640" marR="5080" indent="-281940">
              <a:lnSpc>
                <a:spcPts val="1730"/>
              </a:lnSpc>
              <a:spcBef>
                <a:spcPts val="515"/>
              </a:spcBef>
              <a:tabLst>
                <a:tab pos="294005" algn="l"/>
              </a:tabLst>
            </a:pPr>
            <a:r>
              <a:rPr sz="2700" baseline="3086" dirty="0">
                <a:solidFill>
                  <a:srgbClr val="2CA1BE"/>
                </a:solidFill>
                <a:latin typeface="Times New Roman"/>
                <a:cs typeface="Times New Roman"/>
              </a:rPr>
              <a:t>–	</a:t>
            </a:r>
            <a:r>
              <a:rPr u="heavy" spc="8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Conduct </a:t>
            </a:r>
            <a:r>
              <a:rPr u="heavy" spc="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periodic </a:t>
            </a:r>
            <a:r>
              <a:rPr u="heavy" spc="10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project </a:t>
            </a:r>
            <a:r>
              <a:rPr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status </a:t>
            </a:r>
            <a:r>
              <a:rPr u="heavy" spc="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meetings</a:t>
            </a:r>
            <a:r>
              <a:rPr spc="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pc="90" dirty="0">
                <a:solidFill>
                  <a:prstClr val="black"/>
                </a:solidFill>
                <a:latin typeface="Arial"/>
                <a:cs typeface="Arial"/>
              </a:rPr>
              <a:t>which </a:t>
            </a:r>
            <a:r>
              <a:rPr spc="30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r>
              <a:rPr spc="-1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prstClr val="black"/>
                </a:solidFill>
                <a:latin typeface="Arial"/>
                <a:cs typeface="Arial"/>
              </a:rPr>
              <a:t>team  </a:t>
            </a: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member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reports 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progress </a:t>
            </a:r>
            <a:r>
              <a:rPr spc="7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pc="-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problems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1739" y="22834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3680" y="2297429"/>
            <a:ext cx="668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heavy" spc="2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Evaluate </a:t>
            </a:r>
            <a:r>
              <a:rPr u="heavy" spc="9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 </a:t>
            </a:r>
            <a:r>
              <a:rPr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results</a:t>
            </a:r>
            <a:r>
              <a:rPr spc="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25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pc="70" dirty="0">
                <a:solidFill>
                  <a:prstClr val="black"/>
                </a:solidFill>
                <a:latin typeface="Arial"/>
                <a:cs typeface="Arial"/>
              </a:rPr>
              <a:t>all </a:t>
            </a:r>
            <a:r>
              <a:rPr spc="55" dirty="0">
                <a:solidFill>
                  <a:prstClr val="black"/>
                </a:solidFill>
                <a:latin typeface="Arial"/>
                <a:cs typeface="Arial"/>
              </a:rPr>
              <a:t>reviews </a:t>
            </a:r>
            <a:r>
              <a:rPr spc="85" dirty="0">
                <a:solidFill>
                  <a:prstClr val="black"/>
                </a:solidFill>
                <a:latin typeface="Arial"/>
                <a:cs typeface="Arial"/>
              </a:rPr>
              <a:t>conducted </a:t>
            </a:r>
            <a:r>
              <a:rPr spc="120" dirty="0">
                <a:solidFill>
                  <a:prstClr val="black"/>
                </a:solidFill>
                <a:latin typeface="Arial"/>
                <a:cs typeface="Arial"/>
              </a:rPr>
              <a:t>throughout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3680" y="2517140"/>
            <a:ext cx="3293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software </a:t>
            </a:r>
            <a:r>
              <a:rPr spc="85" dirty="0">
                <a:solidFill>
                  <a:prstClr val="black"/>
                </a:solidFill>
                <a:latin typeface="Arial"/>
                <a:cs typeface="Arial"/>
              </a:rPr>
              <a:t>engineering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55" dirty="0">
                <a:solidFill>
                  <a:prstClr val="black"/>
                </a:solidFill>
                <a:latin typeface="Arial"/>
                <a:cs typeface="Arial"/>
              </a:rPr>
              <a:t>process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1739" y="27787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3680" y="2792729"/>
            <a:ext cx="6850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Determine </a:t>
            </a:r>
            <a:r>
              <a:rPr spc="85" dirty="0">
                <a:solidFill>
                  <a:prstClr val="black"/>
                </a:solidFill>
                <a:latin typeface="Arial"/>
                <a:cs typeface="Arial"/>
              </a:rPr>
              <a:t>whether </a:t>
            </a:r>
            <a:r>
              <a:rPr spc="110" dirty="0">
                <a:solidFill>
                  <a:prstClr val="black"/>
                </a:solidFill>
                <a:latin typeface="Arial"/>
                <a:cs typeface="Arial"/>
              </a:rPr>
              <a:t>formal </a:t>
            </a: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project </a:t>
            </a:r>
            <a:r>
              <a:rPr u="heavy" spc="8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milestones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50" dirty="0">
                <a:solidFill>
                  <a:prstClr val="black"/>
                </a:solidFill>
                <a:latin typeface="Arial"/>
                <a:cs typeface="Arial"/>
              </a:rPr>
              <a:t>(i.e.,</a:t>
            </a:r>
            <a:r>
              <a:rPr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diamonds)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3680" y="3012440"/>
            <a:ext cx="525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35" dirty="0">
                <a:solidFill>
                  <a:prstClr val="black"/>
                </a:solidFill>
                <a:latin typeface="Arial"/>
                <a:cs typeface="Arial"/>
              </a:rPr>
              <a:t>have </a:t>
            </a:r>
            <a:r>
              <a:rPr spc="60" dirty="0">
                <a:solidFill>
                  <a:prstClr val="black"/>
                </a:solidFill>
                <a:latin typeface="Arial"/>
                <a:cs typeface="Arial"/>
              </a:rPr>
              <a:t>been </a:t>
            </a:r>
            <a:r>
              <a:rPr u="heavy" spc="7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accomplished</a:t>
            </a:r>
            <a:r>
              <a:rPr spc="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by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pc="70" dirty="0">
                <a:solidFill>
                  <a:prstClr val="black"/>
                </a:solidFill>
                <a:latin typeface="Arial"/>
                <a:cs typeface="Arial"/>
              </a:rPr>
              <a:t>scheduled</a:t>
            </a:r>
            <a:r>
              <a:rPr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70" dirty="0">
                <a:solidFill>
                  <a:prstClr val="black"/>
                </a:solidFill>
                <a:latin typeface="Arial"/>
                <a:cs typeface="Arial"/>
              </a:rPr>
              <a:t>date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1739" y="32740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03680" y="3288029"/>
            <a:ext cx="626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Compare</a:t>
            </a:r>
            <a:r>
              <a:rPr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u="heavy" spc="6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actual</a:t>
            </a:r>
            <a:r>
              <a:rPr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prstClr val="black"/>
                </a:solidFill>
                <a:latin typeface="Arial"/>
                <a:cs typeface="Arial"/>
              </a:rPr>
              <a:t>start </a:t>
            </a:r>
            <a:r>
              <a:rPr spc="70" dirty="0">
                <a:solidFill>
                  <a:prstClr val="black"/>
                </a:solidFill>
                <a:latin typeface="Arial"/>
                <a:cs typeface="Arial"/>
              </a:rPr>
              <a:t>date </a:t>
            </a:r>
            <a:r>
              <a:rPr spc="140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u="heavy" spc="8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planned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prstClr val="black"/>
                </a:solidFill>
                <a:latin typeface="Arial"/>
                <a:cs typeface="Arial"/>
              </a:rPr>
              <a:t>start </a:t>
            </a:r>
            <a:r>
              <a:rPr spc="70" dirty="0">
                <a:solidFill>
                  <a:prstClr val="black"/>
                </a:solidFill>
                <a:latin typeface="Arial"/>
                <a:cs typeface="Arial"/>
              </a:rPr>
              <a:t>date </a:t>
            </a:r>
            <a:r>
              <a:rPr spc="13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30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3680" y="3507740"/>
            <a:ext cx="4318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project 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task </a:t>
            </a:r>
            <a:r>
              <a:rPr spc="85" dirty="0">
                <a:solidFill>
                  <a:prstClr val="black"/>
                </a:solidFill>
                <a:latin typeface="Arial"/>
                <a:cs typeface="Arial"/>
              </a:rPr>
              <a:t>listed </a:t>
            </a:r>
            <a:r>
              <a:rPr spc="114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 timeline</a:t>
            </a:r>
            <a:r>
              <a:rPr spc="-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chart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21739" y="3769359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2CA1BE"/>
                </a:solidFill>
                <a:latin typeface="Times New Roman"/>
                <a:cs typeface="Times New Roman"/>
              </a:rPr>
              <a:t>–</a:t>
            </a:r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03680" y="3783329"/>
            <a:ext cx="68268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u="heavy" spc="5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Meet </a:t>
            </a:r>
            <a:r>
              <a:rPr u="heavy" spc="10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informally</a:t>
            </a: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20" dirty="0">
                <a:solidFill>
                  <a:prstClr val="black"/>
                </a:solidFill>
                <a:latin typeface="Arial"/>
                <a:cs typeface="Arial"/>
              </a:rPr>
              <a:t>with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software </a:t>
            </a:r>
            <a:r>
              <a:rPr spc="85" dirty="0">
                <a:solidFill>
                  <a:prstClr val="black"/>
                </a:solidFill>
                <a:latin typeface="Arial"/>
                <a:cs typeface="Arial"/>
              </a:rPr>
              <a:t>engineering team </a:t>
            </a:r>
            <a:r>
              <a:rPr spc="14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-1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00" dirty="0">
                <a:solidFill>
                  <a:prstClr val="black"/>
                </a:solidFill>
                <a:latin typeface="Arial"/>
                <a:cs typeface="Arial"/>
              </a:rPr>
              <a:t>obtain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03680" y="4003040"/>
            <a:ext cx="6872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5" dirty="0">
                <a:solidFill>
                  <a:prstClr val="black"/>
                </a:solidFill>
                <a:latin typeface="Arial"/>
                <a:cs typeface="Arial"/>
              </a:rPr>
              <a:t>their </a:t>
            </a:r>
            <a:r>
              <a:rPr u="heavy" spc="7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subjective </a:t>
            </a:r>
            <a:r>
              <a:rPr u="heavy" spc="4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assessment</a:t>
            </a:r>
            <a:r>
              <a:rPr spc="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25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pc="75" dirty="0">
                <a:solidFill>
                  <a:prstClr val="black"/>
                </a:solidFill>
                <a:latin typeface="Arial"/>
                <a:cs typeface="Arial"/>
              </a:rPr>
              <a:t>progress </a:t>
            </a:r>
            <a:r>
              <a:rPr spc="13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pc="70" dirty="0">
                <a:solidFill>
                  <a:prstClr val="black"/>
                </a:solidFill>
                <a:latin typeface="Arial"/>
                <a:cs typeface="Arial"/>
              </a:rPr>
              <a:t>date </a:t>
            </a:r>
            <a:r>
              <a:rPr spc="7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95" dirty="0">
                <a:solidFill>
                  <a:prstClr val="black"/>
                </a:solidFill>
                <a:latin typeface="Arial"/>
                <a:cs typeface="Arial"/>
              </a:rPr>
              <a:t>problems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4540" y="453644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350" dirty="0">
                <a:solidFill>
                  <a:srgbClr val="2CA1BE"/>
                </a:solidFill>
                <a:latin typeface="Times New Roman"/>
                <a:cs typeface="Times New Roman"/>
              </a:rPr>
              <a:t>•</a:t>
            </a:r>
            <a:endParaRPr sz="135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3630" y="4222750"/>
            <a:ext cx="2755265" cy="60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0">
              <a:spcBef>
                <a:spcPts val="100"/>
              </a:spcBef>
            </a:pPr>
            <a:r>
              <a:rPr spc="110" dirty="0">
                <a:solidFill>
                  <a:prstClr val="black"/>
                </a:solidFill>
                <a:latin typeface="Arial"/>
                <a:cs typeface="Arial"/>
              </a:rPr>
              <a:t>on </a:t>
            </a:r>
            <a:r>
              <a:rPr spc="9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10" dirty="0">
                <a:solidFill>
                  <a:prstClr val="black"/>
                </a:solidFill>
                <a:latin typeface="Arial"/>
                <a:cs typeface="Arial"/>
              </a:rPr>
              <a:t>horizon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20"/>
              </a:spcBef>
            </a:pPr>
            <a:r>
              <a:rPr sz="2000" u="heavy" spc="9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Quantitative</a:t>
            </a:r>
            <a:r>
              <a:rPr sz="2000" spc="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85" dirty="0">
                <a:solidFill>
                  <a:prstClr val="black"/>
                </a:solidFill>
                <a:latin typeface="Arial"/>
                <a:cs typeface="Arial"/>
              </a:rPr>
              <a:t>approach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21739" y="4805679"/>
            <a:ext cx="6843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94005" algn="l"/>
              </a:tabLst>
            </a:pPr>
            <a:r>
              <a:rPr sz="2700" baseline="3086" dirty="0">
                <a:solidFill>
                  <a:srgbClr val="2CA1BE"/>
                </a:solidFill>
                <a:latin typeface="Times New Roman"/>
                <a:cs typeface="Times New Roman"/>
              </a:rPr>
              <a:t>–	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Use </a:t>
            </a:r>
            <a:r>
              <a:rPr u="heavy" spc="6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earned </a:t>
            </a:r>
            <a:r>
              <a:rPr u="heavy" spc="4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value analysis</a:t>
            </a:r>
            <a:r>
              <a:rPr spc="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13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assess </a:t>
            </a:r>
            <a:r>
              <a:rPr spc="80" dirty="0">
                <a:solidFill>
                  <a:prstClr val="black"/>
                </a:solidFill>
                <a:latin typeface="Arial"/>
                <a:cs typeface="Arial"/>
              </a:rPr>
              <a:t>progress</a:t>
            </a:r>
            <a:r>
              <a:rPr spc="1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90" dirty="0">
                <a:solidFill>
                  <a:prstClr val="black"/>
                </a:solidFill>
                <a:latin typeface="Arial"/>
                <a:cs typeface="Arial"/>
              </a:rPr>
              <a:t>quantitatively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85530" y="6399529"/>
            <a:ext cx="22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19</a:t>
            </a:r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0369" y="0"/>
            <a:ext cx="8046720" cy="144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07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4277" y="20827"/>
            <a:ext cx="6235445" cy="677108"/>
          </a:xfrm>
        </p:spPr>
        <p:txBody>
          <a:bodyPr/>
          <a:lstStyle/>
          <a:p>
            <a:r>
              <a:rPr lang="en-US" dirty="0" smtClean="0"/>
              <a:t>Schedule Tracking Tools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338820" cy="492442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Microsoft Project :</a:t>
            </a:r>
          </a:p>
          <a:p>
            <a:r>
              <a:rPr lang="en-US" dirty="0"/>
              <a:t>H</a:t>
            </a:r>
            <a:r>
              <a:rPr lang="en-US" dirty="0" smtClean="0"/>
              <a:t>elps project managers in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Developing the project plan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Assigning the resource to the 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Tracking the progress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Managing the budgets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Analysis of Workload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Daily </a:t>
            </a:r>
            <a:r>
              <a:rPr lang="en-US" dirty="0">
                <a:solidFill>
                  <a:srgbClr val="FF0000"/>
                </a:solidFill>
              </a:rPr>
              <a:t>Activity Report Tool (DART)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9503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7801" y="2514600"/>
            <a:ext cx="6241922" cy="1219199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057400"/>
            <a:ext cx="8265160" cy="2739211"/>
          </a:xfrm>
        </p:spPr>
        <p:txBody>
          <a:bodyPr anchor="ctr"/>
          <a:lstStyle/>
          <a:p>
            <a:pPr algn="ctr"/>
            <a:r>
              <a:rPr lang="en-US" dirty="0" smtClean="0"/>
              <a:t>  </a:t>
            </a:r>
            <a:endParaRPr lang="en-US" dirty="0" smtClean="0"/>
          </a:p>
          <a:p>
            <a:pPr lvl="1" algn="ctr"/>
            <a:r>
              <a:rPr lang="en-US" dirty="0" smtClean="0"/>
              <a:t>     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            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85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63890" y="6276543"/>
            <a:ext cx="114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0650" y="432257"/>
            <a:ext cx="66071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Task Set for Project</a:t>
            </a:r>
            <a:r>
              <a:rPr spc="-10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Planning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411579"/>
            <a:ext cx="6277610" cy="38487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546100" indent="-534035">
              <a:lnSpc>
                <a:spcPct val="100000"/>
              </a:lnSpc>
              <a:spcBef>
                <a:spcPts val="340"/>
              </a:spcBef>
              <a:buAutoNum type="arabicParenR"/>
              <a:tabLst>
                <a:tab pos="546100" algn="l"/>
                <a:tab pos="546735" algn="l"/>
              </a:tabLst>
            </a:pPr>
            <a:r>
              <a:rPr sz="2000" dirty="0">
                <a:latin typeface="Times New Roman"/>
                <a:cs typeface="Times New Roman"/>
              </a:rPr>
              <a:t>Establish project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scope</a:t>
            </a:r>
          </a:p>
          <a:p>
            <a:pPr marL="546100" indent="-534035">
              <a:lnSpc>
                <a:spcPct val="100000"/>
              </a:lnSpc>
              <a:spcBef>
                <a:spcPts val="240"/>
              </a:spcBef>
              <a:buAutoNum type="arabicParenR"/>
              <a:tabLst>
                <a:tab pos="546100" algn="l"/>
                <a:tab pos="546735" algn="l"/>
              </a:tabLst>
            </a:pPr>
            <a:r>
              <a:rPr sz="2000" spc="-5" dirty="0">
                <a:latin typeface="Times New Roman"/>
                <a:cs typeface="Times New Roman"/>
              </a:rPr>
              <a:t>Determine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feasibility</a:t>
            </a:r>
            <a:endParaRPr sz="2000" dirty="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240"/>
              </a:spcBef>
              <a:buAutoNum type="arabicParenR"/>
              <a:tabLst>
                <a:tab pos="546100" algn="l"/>
                <a:tab pos="546735" algn="l"/>
              </a:tabLst>
            </a:pPr>
            <a:r>
              <a:rPr sz="2000" dirty="0">
                <a:latin typeface="Times New Roman"/>
                <a:cs typeface="Times New Roman"/>
              </a:rPr>
              <a:t>Analyze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risks</a:t>
            </a:r>
          </a:p>
          <a:p>
            <a:pPr marL="546100" indent="-534035">
              <a:lnSpc>
                <a:spcPct val="100000"/>
              </a:lnSpc>
              <a:spcBef>
                <a:spcPts val="240"/>
              </a:spcBef>
              <a:buAutoNum type="arabicParenR"/>
              <a:tabLst>
                <a:tab pos="546100" algn="l"/>
                <a:tab pos="546735" algn="l"/>
              </a:tabLst>
            </a:pPr>
            <a:r>
              <a:rPr sz="2000" dirty="0">
                <a:latin typeface="Times New Roman"/>
                <a:cs typeface="Times New Roman"/>
              </a:rPr>
              <a:t>Define required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resources</a:t>
            </a:r>
          </a:p>
          <a:p>
            <a:pPr marL="927100" lvl="1" indent="-457834">
              <a:lnSpc>
                <a:spcPct val="100000"/>
              </a:lnSpc>
              <a:spcBef>
                <a:spcPts val="225"/>
              </a:spcBef>
              <a:buAutoNum type="alphaLcParenR"/>
              <a:tabLst>
                <a:tab pos="927100" algn="l"/>
                <a:tab pos="927735" algn="l"/>
              </a:tabLst>
            </a:pPr>
            <a:r>
              <a:rPr sz="1800" spc="-5" dirty="0">
                <a:latin typeface="Times New Roman"/>
                <a:cs typeface="Times New Roman"/>
              </a:rPr>
              <a:t>Determine human </a:t>
            </a:r>
            <a:r>
              <a:rPr sz="1800" dirty="0">
                <a:latin typeface="Times New Roman"/>
                <a:cs typeface="Times New Roman"/>
              </a:rPr>
              <a:t>resources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required</a:t>
            </a:r>
          </a:p>
          <a:p>
            <a:pPr marL="927100" lvl="1" indent="-457834">
              <a:lnSpc>
                <a:spcPct val="100000"/>
              </a:lnSpc>
              <a:spcBef>
                <a:spcPts val="215"/>
              </a:spcBef>
              <a:buAutoNum type="alphaLcParenR"/>
              <a:tabLst>
                <a:tab pos="927100" algn="l"/>
                <a:tab pos="927735" algn="l"/>
              </a:tabLst>
            </a:pPr>
            <a:r>
              <a:rPr sz="1800" dirty="0">
                <a:latin typeface="Times New Roman"/>
                <a:cs typeface="Times New Roman"/>
              </a:rPr>
              <a:t>Define reusable software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resources</a:t>
            </a:r>
          </a:p>
          <a:p>
            <a:pPr marL="927100" lvl="1" indent="-457834">
              <a:lnSpc>
                <a:spcPct val="100000"/>
              </a:lnSpc>
              <a:spcBef>
                <a:spcPts val="215"/>
              </a:spcBef>
              <a:buAutoNum type="alphaLcParenR"/>
              <a:tabLst>
                <a:tab pos="927100" algn="l"/>
                <a:tab pos="927735" algn="l"/>
              </a:tabLst>
            </a:pPr>
            <a:r>
              <a:rPr sz="1800" dirty="0">
                <a:latin typeface="Times New Roman"/>
                <a:cs typeface="Times New Roman"/>
              </a:rPr>
              <a:t>Identify environmental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resources</a:t>
            </a:r>
          </a:p>
          <a:p>
            <a:pPr marL="546100" indent="-534035">
              <a:lnSpc>
                <a:spcPct val="100000"/>
              </a:lnSpc>
              <a:spcBef>
                <a:spcPts val="235"/>
              </a:spcBef>
              <a:buAutoNum type="arabicParenR"/>
              <a:tabLst>
                <a:tab pos="546100" algn="l"/>
                <a:tab pos="546735" algn="l"/>
              </a:tabLst>
            </a:pPr>
            <a:r>
              <a:rPr sz="2000" spc="-5" dirty="0">
                <a:latin typeface="Times New Roman"/>
                <a:cs typeface="Times New Roman"/>
              </a:rPr>
              <a:t>Estimate </a:t>
            </a:r>
            <a:r>
              <a:rPr sz="2000" dirty="0">
                <a:latin typeface="Times New Roman"/>
                <a:cs typeface="Times New Roman"/>
              </a:rPr>
              <a:t>cost and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effort</a:t>
            </a:r>
          </a:p>
          <a:p>
            <a:pPr marL="927100" lvl="1" indent="-457834">
              <a:lnSpc>
                <a:spcPct val="100000"/>
              </a:lnSpc>
              <a:spcBef>
                <a:spcPts val="225"/>
              </a:spcBef>
              <a:buAutoNum type="alphaLcParenR"/>
              <a:tabLst>
                <a:tab pos="927100" algn="l"/>
                <a:tab pos="927735" algn="l"/>
              </a:tabLst>
            </a:pPr>
            <a:r>
              <a:rPr sz="1800" spc="-5" dirty="0">
                <a:latin typeface="Times New Roman"/>
                <a:cs typeface="Times New Roman"/>
              </a:rPr>
              <a:t>Decompose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problem</a:t>
            </a:r>
          </a:p>
          <a:p>
            <a:pPr marL="927100" lvl="1" indent="-457834">
              <a:lnSpc>
                <a:spcPct val="100000"/>
              </a:lnSpc>
              <a:spcBef>
                <a:spcPts val="215"/>
              </a:spcBef>
              <a:buAutoNum type="alphaLcParenR"/>
              <a:tabLst>
                <a:tab pos="927100" algn="l"/>
                <a:tab pos="927735" algn="l"/>
              </a:tabLst>
            </a:pPr>
            <a:r>
              <a:rPr sz="1800" dirty="0">
                <a:latin typeface="Times New Roman"/>
                <a:cs typeface="Times New Roman"/>
              </a:rPr>
              <a:t>Develop </a:t>
            </a:r>
            <a:r>
              <a:rPr sz="1800" spc="-5" dirty="0">
                <a:latin typeface="Times New Roman"/>
                <a:cs typeface="Times New Roman"/>
              </a:rPr>
              <a:t>two </a:t>
            </a:r>
            <a:r>
              <a:rPr sz="1800" dirty="0">
                <a:latin typeface="Times New Roman"/>
                <a:cs typeface="Times New Roman"/>
              </a:rPr>
              <a:t>or </a:t>
            </a:r>
            <a:r>
              <a:rPr sz="1800" spc="-5" dirty="0">
                <a:latin typeface="Times New Roman"/>
                <a:cs typeface="Times New Roman"/>
              </a:rPr>
              <a:t>more estimates </a:t>
            </a:r>
            <a:r>
              <a:rPr sz="1800" dirty="0">
                <a:latin typeface="Times New Roman"/>
                <a:cs typeface="Times New Roman"/>
              </a:rPr>
              <a:t>using different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approaches</a:t>
            </a:r>
          </a:p>
          <a:p>
            <a:pPr marL="927100" lvl="1" indent="-457834">
              <a:lnSpc>
                <a:spcPct val="100000"/>
              </a:lnSpc>
              <a:spcBef>
                <a:spcPts val="215"/>
              </a:spcBef>
              <a:buAutoNum type="alphaLcParenR"/>
              <a:tabLst>
                <a:tab pos="927100" algn="l"/>
                <a:tab pos="927735" algn="l"/>
              </a:tabLst>
            </a:pPr>
            <a:r>
              <a:rPr sz="1800" dirty="0" smtClean="0">
                <a:latin typeface="Times New Roman"/>
                <a:cs typeface="Times New Roman"/>
              </a:rPr>
              <a:t>Reunite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estimates</a:t>
            </a:r>
            <a:endParaRPr sz="1800" dirty="0">
              <a:latin typeface="Times New Roman"/>
              <a:cs typeface="Times New Roman"/>
            </a:endParaRPr>
          </a:p>
          <a:p>
            <a:pPr marL="546100" indent="-534035">
              <a:lnSpc>
                <a:spcPct val="100000"/>
              </a:lnSpc>
              <a:spcBef>
                <a:spcPts val="235"/>
              </a:spcBef>
              <a:buAutoNum type="arabicParenR"/>
              <a:tabLst>
                <a:tab pos="546100" algn="l"/>
                <a:tab pos="546735" algn="l"/>
              </a:tabLst>
            </a:pPr>
            <a:r>
              <a:rPr sz="2000" dirty="0">
                <a:latin typeface="Times New Roman"/>
                <a:cs typeface="Times New Roman"/>
              </a:rPr>
              <a:t>Develop a project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schedule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2044" y="5235472"/>
            <a:ext cx="4881880" cy="12331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315"/>
              </a:spcBef>
              <a:buAutoNum type="alphaLcParenR"/>
              <a:tabLst>
                <a:tab pos="469265" algn="l"/>
                <a:tab pos="469900" algn="l"/>
              </a:tabLst>
            </a:pPr>
            <a:r>
              <a:rPr sz="1800" dirty="0">
                <a:latin typeface="Times New Roman"/>
                <a:cs typeface="Times New Roman"/>
              </a:rPr>
              <a:t>Establish a meaningful task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set</a:t>
            </a:r>
          </a:p>
          <a:p>
            <a:pPr marL="469265" indent="-457200">
              <a:lnSpc>
                <a:spcPct val="100000"/>
              </a:lnSpc>
              <a:spcBef>
                <a:spcPts val="215"/>
              </a:spcBef>
              <a:buAutoNum type="alphaLcParenR"/>
              <a:tabLst>
                <a:tab pos="469265" algn="l"/>
                <a:tab pos="469900" algn="l"/>
              </a:tabLst>
            </a:pPr>
            <a:r>
              <a:rPr sz="1800" dirty="0">
                <a:latin typeface="Times New Roman"/>
                <a:cs typeface="Times New Roman"/>
              </a:rPr>
              <a:t>Define a task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</a:p>
          <a:p>
            <a:pPr marL="469265" indent="-457200">
              <a:lnSpc>
                <a:spcPct val="100000"/>
              </a:lnSpc>
              <a:spcBef>
                <a:spcPts val="219"/>
              </a:spcBef>
              <a:buAutoNum type="alphaLcParenR"/>
              <a:tabLst>
                <a:tab pos="469265" algn="l"/>
                <a:tab pos="469900" algn="l"/>
              </a:tabLst>
            </a:pPr>
            <a:r>
              <a:rPr sz="1800" spc="-5" dirty="0">
                <a:latin typeface="Times New Roman"/>
                <a:cs typeface="Times New Roman"/>
              </a:rPr>
              <a:t>Use </a:t>
            </a:r>
            <a:r>
              <a:rPr sz="1800" dirty="0">
                <a:latin typeface="Times New Roman"/>
                <a:cs typeface="Times New Roman"/>
              </a:rPr>
              <a:t>scheduling tools to develop a </a:t>
            </a:r>
            <a:r>
              <a:rPr sz="1800" spc="-5" dirty="0">
                <a:latin typeface="Times New Roman"/>
                <a:cs typeface="Times New Roman"/>
              </a:rPr>
              <a:t>timeline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chart</a:t>
            </a:r>
          </a:p>
          <a:p>
            <a:pPr marL="469265" indent="-457200">
              <a:lnSpc>
                <a:spcPct val="100000"/>
              </a:lnSpc>
              <a:spcBef>
                <a:spcPts val="215"/>
              </a:spcBef>
              <a:buAutoNum type="alphaLcParenR"/>
              <a:tabLst>
                <a:tab pos="469265" algn="l"/>
                <a:tab pos="469900" algn="l"/>
              </a:tabLst>
            </a:pPr>
            <a:r>
              <a:rPr sz="1800" dirty="0">
                <a:latin typeface="Times New Roman"/>
                <a:cs typeface="Times New Roman"/>
              </a:rPr>
              <a:t>Define schedule tracking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mechanisms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2269" y="2490343"/>
            <a:ext cx="48374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Scope and</a:t>
            </a:r>
            <a:r>
              <a:rPr spc="-10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Feasibility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1D65E5B15E514E936E8C8FB88F7A66" ma:contentTypeVersion="12" ma:contentTypeDescription="Create a new document." ma:contentTypeScope="" ma:versionID="aeedb87be026af229cf9fe8342e7af4c">
  <xsd:schema xmlns:xsd="http://www.w3.org/2001/XMLSchema" xmlns:xs="http://www.w3.org/2001/XMLSchema" xmlns:p="http://schemas.microsoft.com/office/2006/metadata/properties" xmlns:ns2="85de9595-7355-4228-9e90-85bca62ff7db" xmlns:ns3="910aad1b-4098-4be5-ac95-6b67441042b9" targetNamespace="http://schemas.microsoft.com/office/2006/metadata/properties" ma:root="true" ma:fieldsID="ddba9af69710504cb2a344f3d2871598" ns2:_="" ns3:_="">
    <xsd:import namespace="85de9595-7355-4228-9e90-85bca62ff7db"/>
    <xsd:import namespace="910aad1b-4098-4be5-ac95-6b67441042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de9595-7355-4228-9e90-85bca62ff7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0aad1b-4098-4be5-ac95-6b67441042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363038-70E6-4055-BA6B-ADDCC2922D28}"/>
</file>

<file path=customXml/itemProps2.xml><?xml version="1.0" encoding="utf-8"?>
<ds:datastoreItem xmlns:ds="http://schemas.openxmlformats.org/officeDocument/2006/customXml" ds:itemID="{77423F27-170A-46F2-B46A-65F7AD40D153}"/>
</file>

<file path=customXml/itemProps3.xml><?xml version="1.0" encoding="utf-8"?>
<ds:datastoreItem xmlns:ds="http://schemas.openxmlformats.org/officeDocument/2006/customXml" ds:itemID="{A375D846-C264-4D58-B28E-E6E658F6BF1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2767</Words>
  <Application>Microsoft Office PowerPoint</Application>
  <PresentationFormat>On-screen Show (4:3)</PresentationFormat>
  <Paragraphs>587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Carlito</vt:lpstr>
      <vt:lpstr>Symbol</vt:lpstr>
      <vt:lpstr>Times New Roman</vt:lpstr>
      <vt:lpstr>Office Theme</vt:lpstr>
      <vt:lpstr>1_Office Theme</vt:lpstr>
      <vt:lpstr>  UNIT 3</vt:lpstr>
      <vt:lpstr>Estimation for Software Projects</vt:lpstr>
      <vt:lpstr>Project Planning</vt:lpstr>
      <vt:lpstr>Software Project Planning</vt:lpstr>
      <vt:lpstr>PowerPoint Presentation</vt:lpstr>
      <vt:lpstr>Observations on Estimation</vt:lpstr>
      <vt:lpstr>Observations on Estimation  (continued)</vt:lpstr>
      <vt:lpstr>Task Set for Project Planning</vt:lpstr>
      <vt:lpstr>Scope and Feasibility</vt:lpstr>
      <vt:lpstr>Software Scope</vt:lpstr>
      <vt:lpstr>Software Scope (continued)</vt:lpstr>
      <vt:lpstr>Feasibility</vt:lpstr>
      <vt:lpstr>Project Resources</vt:lpstr>
      <vt:lpstr>Resource Estimation</vt:lpstr>
      <vt:lpstr>Categories of Resources</vt:lpstr>
      <vt:lpstr>Human Resources</vt:lpstr>
      <vt:lpstr>Development Environment  Resources</vt:lpstr>
      <vt:lpstr>Reusable Software Resources</vt:lpstr>
      <vt:lpstr>Estimation of Project Cost and Effort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Point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COCOMO INTERMEDIATE MODEL</vt:lpstr>
      <vt:lpstr>PowerPoint Presentation</vt:lpstr>
      <vt:lpstr>COCOMO II model</vt:lpstr>
      <vt:lpstr>Use of COCOMO 2 models</vt:lpstr>
      <vt:lpstr>Application composition model</vt:lpstr>
      <vt:lpstr>Object point productivity</vt:lpstr>
      <vt:lpstr>Early design model</vt:lpstr>
      <vt:lpstr>Multipliers</vt:lpstr>
      <vt:lpstr>The reuse model</vt:lpstr>
      <vt:lpstr>Reuse model estimates 1</vt:lpstr>
      <vt:lpstr>Reuse model estimates 2</vt:lpstr>
      <vt:lpstr>Post-architecture level</vt:lpstr>
      <vt:lpstr>PowerPoint Presentation</vt:lpstr>
      <vt:lpstr>On large projects, hundreds of small tasks must occur to  accomplish a larger goal Project manager's objectives</vt:lpstr>
      <vt:lpstr>PowerPoint Presentation</vt:lpstr>
      <vt:lpstr>Compartmentalization</vt:lpstr>
      <vt:lpstr>Effort validation</vt:lpstr>
      <vt:lpstr>PowerPoint Presentation</vt:lpstr>
      <vt:lpstr>A task set is the work breakdown structure for the project</vt:lpstr>
      <vt:lpstr>Size of the project  Number of potential users  Application longevity  Stability of requirements Ease of customer/developer communication  Maturity of applicable technology  Performance constraints</vt:lpstr>
      <vt:lpstr>Also called an activity network It is a graphic representation of the task flow for a project</vt:lpstr>
      <vt:lpstr>PowerPoint Presentation</vt:lpstr>
      <vt:lpstr>PowerPoint Presentation</vt:lpstr>
      <vt:lpstr>PowerPoint Presentation</vt:lpstr>
      <vt:lpstr>Also called a Gantt chart; All project tasks are listed in the far left column</vt:lpstr>
      <vt:lpstr>SOLUTION</vt:lpstr>
      <vt:lpstr>PowerPoint Presentation</vt:lpstr>
      <vt:lpstr>Qualitative approaches</vt:lpstr>
      <vt:lpstr>Schedule Tracking Tools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ESTIMATION</dc:title>
  <dc:creator>pankaj</dc:creator>
  <cp:lastModifiedBy>pankaj</cp:lastModifiedBy>
  <cp:revision>34</cp:revision>
  <dcterms:created xsi:type="dcterms:W3CDTF">2021-05-20T08:52:18Z</dcterms:created>
  <dcterms:modified xsi:type="dcterms:W3CDTF">2021-05-23T08:35:59Z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2014-03-28T00:00:00Z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2021-05-20T00:00:00Z</vt:filetime>
  </property>
  <property fmtid="{D5CDD505-2E9C-101B-9397-08002B2CF9AE}" pid="5" name="ContentTypeId">
    <vt:lpwstr>0x010100A61D65E5B15E514E936E8C8FB88F7A66</vt:lpwstr>
  </property>
</Properties>
</file>